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media/image6.jpg" ContentType="image/png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  <p:sldMasterId id="2147483706" r:id="rId2"/>
    <p:sldMasterId id="2147483670" r:id="rId3"/>
  </p:sldMasterIdLst>
  <p:notesMasterIdLst>
    <p:notesMasterId r:id="rId49"/>
  </p:notesMasterIdLst>
  <p:sldIdLst>
    <p:sldId id="256" r:id="rId4"/>
    <p:sldId id="310" r:id="rId5"/>
    <p:sldId id="306" r:id="rId6"/>
    <p:sldId id="275" r:id="rId7"/>
    <p:sldId id="309" r:id="rId8"/>
    <p:sldId id="271" r:id="rId9"/>
    <p:sldId id="308" r:id="rId10"/>
    <p:sldId id="307" r:id="rId11"/>
    <p:sldId id="282" r:id="rId12"/>
    <p:sldId id="318" r:id="rId13"/>
    <p:sldId id="323" r:id="rId14"/>
    <p:sldId id="319" r:id="rId15"/>
    <p:sldId id="321" r:id="rId16"/>
    <p:sldId id="322" r:id="rId17"/>
    <p:sldId id="324" r:id="rId18"/>
    <p:sldId id="325" r:id="rId19"/>
    <p:sldId id="326" r:id="rId20"/>
    <p:sldId id="327" r:id="rId21"/>
    <p:sldId id="339" r:id="rId22"/>
    <p:sldId id="317" r:id="rId23"/>
    <p:sldId id="312" r:id="rId24"/>
    <p:sldId id="340" r:id="rId25"/>
    <p:sldId id="328" r:id="rId26"/>
    <p:sldId id="342" r:id="rId27"/>
    <p:sldId id="313" r:id="rId28"/>
    <p:sldId id="348" r:id="rId29"/>
    <p:sldId id="347" r:id="rId30"/>
    <p:sldId id="343" r:id="rId31"/>
    <p:sldId id="338" r:id="rId32"/>
    <p:sldId id="346" r:id="rId33"/>
    <p:sldId id="329" r:id="rId34"/>
    <p:sldId id="341" r:id="rId35"/>
    <p:sldId id="345" r:id="rId36"/>
    <p:sldId id="311" r:id="rId37"/>
    <p:sldId id="336" r:id="rId38"/>
    <p:sldId id="332" r:id="rId39"/>
    <p:sldId id="333" r:id="rId40"/>
    <p:sldId id="334" r:id="rId41"/>
    <p:sldId id="335" r:id="rId42"/>
    <p:sldId id="331" r:id="rId43"/>
    <p:sldId id="330" r:id="rId44"/>
    <p:sldId id="337" r:id="rId45"/>
    <p:sldId id="314" r:id="rId46"/>
    <p:sldId id="315" r:id="rId47"/>
    <p:sldId id="316" r:id="rId4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C9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302" autoAdjust="0"/>
  </p:normalViewPr>
  <p:slideViewPr>
    <p:cSldViewPr snapToGrid="0" snapToObjects="1">
      <p:cViewPr varScale="1">
        <p:scale>
          <a:sx n="154" d="100"/>
          <a:sy n="154" d="100"/>
        </p:scale>
        <p:origin x="1646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330D2D-C9C0-0A43-9CDA-FD1C7392E3E9}" type="datetimeFigureOut">
              <a:rPr lang="de-DE" smtClean="0"/>
              <a:t>01.08.2022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D56D2-8CC5-134D-95EB-4AA507CEEB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1136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803251DC-801B-4C3B-A6F9-4AF9470470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1632" y="6339679"/>
            <a:ext cx="5953933" cy="18493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Thema der Präsentation | Datum</a:t>
            </a:r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FB7782D3-28FE-4458-B36A-94258F99C7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922" y="4331703"/>
            <a:ext cx="7005817" cy="476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600" b="1" i="1" cap="small" baseline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Hier steht der Titel</a:t>
            </a:r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1511A82B-69E0-462D-AB61-21F0BFA201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922" y="4846542"/>
            <a:ext cx="7005817" cy="32930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Und hier der Untertitel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449A940-C30A-45E4-96D0-76E282E0F9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04000" y="5770768"/>
            <a:ext cx="2088000" cy="810145"/>
          </a:xfrm>
          <a:prstGeom prst="rect">
            <a:avLst/>
          </a:prstGeom>
        </p:spPr>
      </p:pic>
      <p:pic>
        <p:nvPicPr>
          <p:cNvPr id="8" name="Picture 4" descr="MERCUR Mercator Research Center Ruhr">
            <a:extLst>
              <a:ext uri="{FF2B5EF4-FFF2-40B4-BE49-F238E27FC236}">
                <a16:creationId xmlns:a16="http://schemas.microsoft.com/office/drawing/2014/main" id="{791145CE-2B87-40FD-BBC1-3740581D1FA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000" y="3917557"/>
            <a:ext cx="1807584" cy="61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9DB235C8-4C19-4135-882B-9B029791F8C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51830" y="4509744"/>
            <a:ext cx="2440170" cy="12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261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Short_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69B359AA-37B4-4767-876E-24F8B5707599}"/>
              </a:ext>
            </a:extLst>
          </p:cNvPr>
          <p:cNvSpPr txBox="1"/>
          <p:nvPr userDrawn="1"/>
        </p:nvSpPr>
        <p:spPr>
          <a:xfrm>
            <a:off x="521631" y="4359540"/>
            <a:ext cx="721758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i="1" cap="small" baseline="0" dirty="0">
                <a:solidFill>
                  <a:srgbClr val="004C93"/>
                </a:solidFill>
              </a:rPr>
              <a:t>Vielen</a:t>
            </a:r>
            <a:r>
              <a:rPr lang="de-DE" sz="3200" b="1" i="1" cap="small" baseline="0" dirty="0">
                <a:solidFill>
                  <a:srgbClr val="004C93"/>
                </a:solidFill>
              </a:rPr>
              <a:t> Dank für Ihre Aufmerksamkeit!</a:t>
            </a:r>
          </a:p>
        </p:txBody>
      </p:sp>
      <p:pic>
        <p:nvPicPr>
          <p:cNvPr id="6" name="Picture 4" descr="http://www.juergenzwickel.com/wp-content/uploads/2014/12/Ma%CC%88nnchen-auf-Fragezeichen.jpg">
            <a:extLst>
              <a:ext uri="{FF2B5EF4-FFF2-40B4-BE49-F238E27FC236}">
                <a16:creationId xmlns:a16="http://schemas.microsoft.com/office/drawing/2014/main" id="{2A489A46-B490-4E5B-B078-05AA17AE103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5" t="4979" r="32491" b="5438"/>
          <a:stretch/>
        </p:blipFill>
        <p:spPr bwMode="auto">
          <a:xfrm>
            <a:off x="7080121" y="3745719"/>
            <a:ext cx="1382927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C249A5E-64C3-497A-A854-19B8720A5C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4" t="8764" r="8764" b="8764"/>
          <a:stretch/>
        </p:blipFill>
        <p:spPr>
          <a:xfrm>
            <a:off x="9635272" y="4195719"/>
            <a:ext cx="1799998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67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Short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69B359AA-37B4-4767-876E-24F8B5707599}"/>
              </a:ext>
            </a:extLst>
          </p:cNvPr>
          <p:cNvSpPr txBox="1"/>
          <p:nvPr userDrawn="1"/>
        </p:nvSpPr>
        <p:spPr>
          <a:xfrm>
            <a:off x="521631" y="4359540"/>
            <a:ext cx="72175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i="1" cap="small" baseline="0" dirty="0" err="1">
                <a:solidFill>
                  <a:srgbClr val="004C93"/>
                </a:solidFill>
              </a:rPr>
              <a:t>Thank</a:t>
            </a:r>
            <a:r>
              <a:rPr lang="de-DE" sz="3600" b="1" i="1" cap="small" baseline="0" dirty="0">
                <a:solidFill>
                  <a:srgbClr val="004C93"/>
                </a:solidFill>
              </a:rPr>
              <a:t> </a:t>
            </a:r>
            <a:r>
              <a:rPr lang="de-DE" sz="3600" b="1" i="1" cap="small" baseline="0" dirty="0" err="1">
                <a:solidFill>
                  <a:srgbClr val="004C93"/>
                </a:solidFill>
              </a:rPr>
              <a:t>You</a:t>
            </a:r>
            <a:r>
              <a:rPr lang="de-DE" sz="3600" b="1" i="1" cap="small" baseline="0" dirty="0">
                <a:solidFill>
                  <a:srgbClr val="004C93"/>
                </a:solidFill>
              </a:rPr>
              <a:t> </a:t>
            </a:r>
            <a:r>
              <a:rPr lang="de-DE" sz="3600" b="1" i="1" cap="small" baseline="0" dirty="0" err="1">
                <a:solidFill>
                  <a:srgbClr val="004C93"/>
                </a:solidFill>
              </a:rPr>
              <a:t>for</a:t>
            </a:r>
            <a:r>
              <a:rPr lang="de-DE" sz="3600" b="1" i="1" cap="small" baseline="0" dirty="0">
                <a:solidFill>
                  <a:srgbClr val="004C93"/>
                </a:solidFill>
              </a:rPr>
              <a:t> </a:t>
            </a:r>
          </a:p>
          <a:p>
            <a:pPr algn="ctr"/>
            <a:r>
              <a:rPr lang="de-DE" sz="3600" b="1" i="1" cap="small" baseline="0" dirty="0" err="1">
                <a:solidFill>
                  <a:srgbClr val="004C93"/>
                </a:solidFill>
              </a:rPr>
              <a:t>Your</a:t>
            </a:r>
            <a:r>
              <a:rPr lang="de-DE" sz="3600" b="1" i="1" cap="small" baseline="0" dirty="0">
                <a:solidFill>
                  <a:srgbClr val="004C93"/>
                </a:solidFill>
              </a:rPr>
              <a:t> Attention!</a:t>
            </a:r>
            <a:endParaRPr lang="de-DE" sz="3200" b="1" i="1" cap="small" baseline="0" dirty="0">
              <a:solidFill>
                <a:srgbClr val="004C93"/>
              </a:solidFill>
            </a:endParaRPr>
          </a:p>
        </p:txBody>
      </p:sp>
      <p:pic>
        <p:nvPicPr>
          <p:cNvPr id="7" name="Picture 4" descr="http://www.juergenzwickel.com/wp-content/uploads/2014/12/Ma%CC%88nnchen-auf-Fragezeichen.jpg">
            <a:extLst>
              <a:ext uri="{FF2B5EF4-FFF2-40B4-BE49-F238E27FC236}">
                <a16:creationId xmlns:a16="http://schemas.microsoft.com/office/drawing/2014/main" id="{05E35BC9-01B4-4C24-AA22-96AA5CBB60D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5" t="4979" r="32491" b="5438"/>
          <a:stretch/>
        </p:blipFill>
        <p:spPr bwMode="auto">
          <a:xfrm>
            <a:off x="7080121" y="3745719"/>
            <a:ext cx="1382927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271C0F9-69E8-4F94-87AC-FE2AAB46BB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4" t="8764" r="8764" b="8764"/>
          <a:stretch/>
        </p:blipFill>
        <p:spPr>
          <a:xfrm>
            <a:off x="9635272" y="4195719"/>
            <a:ext cx="1799998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561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FB7782D3-28FE-4458-B36A-94258F99C7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922" y="2694432"/>
            <a:ext cx="9358543" cy="30909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600" b="1" i="1" cap="sm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Hier steht der Titel</a:t>
            </a:r>
          </a:p>
        </p:txBody>
      </p:sp>
    </p:spTree>
    <p:extLst>
      <p:ext uri="{BB962C8B-B14F-4D97-AF65-F5344CB8AC3E}">
        <p14:creationId xmlns:p14="http://schemas.microsoft.com/office/powerpoint/2010/main" val="2190894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>
            <a:extLst>
              <a:ext uri="{FF2B5EF4-FFF2-40B4-BE49-F238E27FC236}">
                <a16:creationId xmlns:a16="http://schemas.microsoft.com/office/drawing/2014/main" id="{BF9EAF01-FBD5-4621-9839-4508575C736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2846" y="1403211"/>
            <a:ext cx="10193905" cy="4807036"/>
          </a:xfrm>
          <a:prstGeom prst="rect">
            <a:avLst/>
          </a:prstGeom>
        </p:spPr>
        <p:txBody>
          <a:bodyPr lIns="0" tIns="36000"/>
          <a:lstStyle>
            <a:lvl1pPr marL="216000" indent="-216000" algn="l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b="0" i="0">
                <a:solidFill>
                  <a:schemeClr val="tx2"/>
                </a:solidFill>
              </a:defRPr>
            </a:lvl1pPr>
            <a:lvl2pPr marL="648000" indent="-360000">
              <a:buFont typeface="Wingdings" panose="05000000000000000000" pitchFamily="2" charset="2"/>
              <a:buChar char="§"/>
              <a:defRPr sz="2000">
                <a:solidFill>
                  <a:srgbClr val="004C93"/>
                </a:solidFill>
              </a:defRPr>
            </a:lvl2pPr>
            <a:lvl3pPr marL="1008000" indent="-360000">
              <a:buFont typeface="Wingdings" panose="05000000000000000000" pitchFamily="2" charset="2"/>
              <a:buChar char="§"/>
              <a:defRPr sz="2000">
                <a:solidFill>
                  <a:srgbClr val="004C93"/>
                </a:solidFill>
              </a:defRPr>
            </a:lvl3pPr>
            <a:lvl4pPr marL="1368000" indent="-360000">
              <a:buFont typeface="Wingdings" panose="05000000000000000000" pitchFamily="2" charset="2"/>
              <a:buChar char="§"/>
              <a:defRPr sz="2000">
                <a:solidFill>
                  <a:srgbClr val="004C93"/>
                </a:solidFill>
              </a:defRPr>
            </a:lvl4pPr>
          </a:lstStyle>
          <a:p>
            <a:r>
              <a:rPr lang="de-DE" dirty="0"/>
              <a:t>Textinhalte durch Anklicken ändern</a:t>
            </a:r>
          </a:p>
          <a:p>
            <a:pPr lvl="1"/>
            <a:r>
              <a:rPr lang="de-DE" dirty="0"/>
              <a:t>Ebene 1</a:t>
            </a:r>
          </a:p>
          <a:p>
            <a:pPr lvl="2"/>
            <a:r>
              <a:rPr lang="de-DE" dirty="0"/>
              <a:t>Ebene 2</a:t>
            </a:r>
          </a:p>
          <a:p>
            <a:pPr lvl="3"/>
            <a:r>
              <a:rPr lang="de-DE" dirty="0"/>
              <a:t>Ebene 3</a:t>
            </a: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9E929DFC-4443-4E26-A7CD-6EA4ABAEF9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13169" y="6254679"/>
            <a:ext cx="5861539" cy="479629"/>
          </a:xfrm>
          <a:prstGeom prst="rect">
            <a:avLst/>
          </a:prstGeom>
        </p:spPr>
        <p:txBody>
          <a:bodyPr lIns="0" tIns="36000"/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b="0" i="0">
                <a:solidFill>
                  <a:schemeClr val="tx2"/>
                </a:solidFill>
              </a:defRPr>
            </a:lvl1pPr>
            <a:lvl2pPr marL="648000" indent="-360000">
              <a:buFont typeface="Wingdings" panose="05000000000000000000" pitchFamily="2" charset="2"/>
              <a:buChar char="§"/>
              <a:defRPr sz="2400">
                <a:solidFill>
                  <a:srgbClr val="004C93"/>
                </a:solidFill>
              </a:defRPr>
            </a:lvl2pPr>
            <a:lvl3pPr marL="1008000" indent="-360000">
              <a:buFont typeface="Wingdings" panose="05000000000000000000" pitchFamily="2" charset="2"/>
              <a:buChar char="§"/>
              <a:defRPr sz="2400">
                <a:solidFill>
                  <a:srgbClr val="004C93"/>
                </a:solidFill>
              </a:defRPr>
            </a:lvl3pPr>
            <a:lvl4pPr marL="1368000" indent="-360000">
              <a:buFont typeface="Wingdings" panose="05000000000000000000" pitchFamily="2" charset="2"/>
              <a:buChar char="§"/>
              <a:defRPr sz="2400">
                <a:solidFill>
                  <a:srgbClr val="004C93"/>
                </a:solidFill>
              </a:defRPr>
            </a:lvl4pPr>
          </a:lstStyle>
          <a:p>
            <a:endParaRPr lang="de-DE" dirty="0"/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F462CC45-6104-43FE-921A-1058B0D687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2846" y="6516707"/>
            <a:ext cx="1414583" cy="217601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F385036B-88C0-4BF6-9B0D-5AD179ED8E1A}" type="datetime1">
              <a:rPr lang="de-DE" smtClean="0"/>
              <a:t>01.08.2022</a:t>
            </a:fld>
            <a:endParaRPr lang="de-DE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363F4BA3-8107-498B-B859-765A1680C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2844" y="6300005"/>
            <a:ext cx="1414584" cy="217601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 b="1">
                <a:solidFill>
                  <a:schemeClr val="tx2"/>
                </a:solidFill>
              </a:defRPr>
            </a:lvl1pPr>
          </a:lstStyle>
          <a:p>
            <a:r>
              <a:rPr lang="de-DE" b="0" dirty="0"/>
              <a:t>Folie</a:t>
            </a:r>
            <a:r>
              <a:rPr lang="de-DE" dirty="0"/>
              <a:t> </a:t>
            </a:r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7CFDC57A-56AA-4CBE-A8F4-97737FBB67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2845" y="267651"/>
            <a:ext cx="9351747" cy="70133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600"/>
              </a:spcBef>
              <a:buNone/>
              <a:defRPr sz="2400" b="1">
                <a:ln w="9525">
                  <a:noFill/>
                </a:ln>
                <a:solidFill>
                  <a:srgbClr val="004C93"/>
                </a:solidFill>
                <a:effectLst/>
              </a:defRPr>
            </a:lvl1pPr>
          </a:lstStyle>
          <a:p>
            <a:r>
              <a:rPr lang="de-DE" dirty="0"/>
              <a:t>Titelfolie durch Drücken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36749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574FD89-010E-4653-BF62-11CC3AC1BD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4856" t="28058" r="7677" b="28323"/>
          <a:stretch/>
        </p:blipFill>
        <p:spPr>
          <a:xfrm>
            <a:off x="0" y="-46495"/>
            <a:ext cx="12192000" cy="342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10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703" r:id="rId2"/>
    <p:sldLayoutId id="2147483705" r:id="rId3"/>
  </p:sldLayoutIdLst>
  <p:hf hdr="0" ft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7" descr="Bild2.jpg">
            <a:extLst>
              <a:ext uri="{FF2B5EF4-FFF2-40B4-BE49-F238E27FC236}">
                <a16:creationId xmlns:a16="http://schemas.microsoft.com/office/drawing/2014/main" id="{23CA28AD-C308-46FD-B7F4-557317F570F2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88" y="179392"/>
            <a:ext cx="11713633" cy="655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1221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hf hdr="0" ft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81C5EA48-FC3A-4173-AAAD-E881E028D4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6331" y="136374"/>
            <a:ext cx="1855669" cy="720000"/>
          </a:xfrm>
          <a:prstGeom prst="rect">
            <a:avLst/>
          </a:prstGeom>
        </p:spPr>
      </p:pic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2045952E-A785-49DB-87F1-D83BDD372F5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55202" y="-18288"/>
            <a:ext cx="2033478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32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hf hdr="0" ft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ieeexplore.ieee.org/document/6249712" TargetMode="External"/><Relationship Id="rId3" Type="http://schemas.openxmlformats.org/officeDocument/2006/relationships/hyperlink" Target="https://doi.org/10.1016/j.jneumeth.2009.08.017" TargetMode="External"/><Relationship Id="rId7" Type="http://schemas.openxmlformats.org/officeDocument/2006/relationships/hyperlink" Target="https://doi.org/10.25392/leicester.data.11897595.v1" TargetMode="External"/><Relationship Id="rId2" Type="http://schemas.openxmlformats.org/officeDocument/2006/relationships/hyperlink" Target="https://www2.le.ac.uk/centres/csn/data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leicester.figshare.com/articles/dataset/Simulated_dataset/11897595" TargetMode="External"/><Relationship Id="rId5" Type="http://schemas.openxmlformats.org/officeDocument/2006/relationships/hyperlink" Target="https://doi.org/10.1016%2Fj.jneumeth.2012.07.010" TargetMode="External"/><Relationship Id="rId4" Type="http://schemas.openxmlformats.org/officeDocument/2006/relationships/hyperlink" Target="https://www135.lamp.le.ac.uk/hgr3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135.lamp.le.ac.uk/hgr3/" TargetMode="External"/><Relationship Id="rId2" Type="http://schemas.openxmlformats.org/officeDocument/2006/relationships/hyperlink" Target="https://www2.le.ac.uk/centres/csn/data" TargetMode="Externa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ieeexplore.ieee.org/document/6249712" TargetMode="External"/><Relationship Id="rId3" Type="http://schemas.openxmlformats.org/officeDocument/2006/relationships/hyperlink" Target="https://doi.org/10.25392/leicester.data.11897595.v1" TargetMode="External"/><Relationship Id="rId7" Type="http://schemas.openxmlformats.org/officeDocument/2006/relationships/hyperlink" Target="https://doi.org/10.1016/j.jneumeth.2012.07.010" TargetMode="External"/><Relationship Id="rId2" Type="http://schemas.openxmlformats.org/officeDocument/2006/relationships/hyperlink" Target="https://leicester.figshare.com/articles/dataset/Simulated_dataset/11897595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doi.org/10.1016/j.brainresbull.2015.04.007" TargetMode="External"/><Relationship Id="rId5" Type="http://schemas.openxmlformats.org/officeDocument/2006/relationships/hyperlink" Target="https://doi.org/10.1016/j.jneumeth.2009.08.017" TargetMode="External"/><Relationship Id="rId4" Type="http://schemas.openxmlformats.org/officeDocument/2006/relationships/hyperlink" Target="http://www.spikesorting.com/simulated-data.aspx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0899213/" TargetMode="External"/><Relationship Id="rId7" Type="http://schemas.openxmlformats.org/officeDocument/2006/relationships/hyperlink" Target="https://zenodo.org/record/1205233#.YrBYrOzP1PZ" TargetMode="External"/><Relationship Id="rId2" Type="http://schemas.openxmlformats.org/officeDocument/2006/relationships/hyperlink" Target="http://crcns.org/data-sets/hc/hc-1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lifesciences.org/articles/34518#abstract" TargetMode="External"/><Relationship Id="rId5" Type="http://schemas.openxmlformats.org/officeDocument/2006/relationships/hyperlink" Target="http://crcns.org/data-sets/pc/ppc-1/about-ppc-1" TargetMode="External"/><Relationship Id="rId4" Type="http://schemas.openxmlformats.org/officeDocument/2006/relationships/hyperlink" Target="http://crcns.org/data-sets/motor-cortex/pmd-1/about-pmd-1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rontiersin.org/articles/10.3389/fnins.2019.00367/full" TargetMode="Externa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ucl.ac.uk/cortexlab/data" TargetMode="External"/><Relationship Id="rId3" Type="http://schemas.openxmlformats.org/officeDocument/2006/relationships/hyperlink" Target="https://datadryad.org/stash/dataset/doi:10.5061/dryad.d2547d840" TargetMode="External"/><Relationship Id="rId7" Type="http://schemas.openxmlformats.org/officeDocument/2006/relationships/hyperlink" Target="https://www.nature.com/articles/nature24636" TargetMode="External"/><Relationship Id="rId2" Type="http://schemas.openxmlformats.org/officeDocument/2006/relationships/hyperlink" Target="https://www.biorxiv.org/content/10.1101/2021.06.20.449152v2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data.cortexlab.net/singlePhase3/" TargetMode="External"/><Relationship Id="rId5" Type="http://schemas.openxmlformats.org/officeDocument/2006/relationships/hyperlink" Target="http://data.cortexlab.net/singlePhase3/data/" TargetMode="External"/><Relationship Id="rId4" Type="http://schemas.openxmlformats.org/officeDocument/2006/relationships/hyperlink" Target="https://zenodo.org/record/5753471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370080v1" TargetMode="External"/><Relationship Id="rId2" Type="http://schemas.openxmlformats.org/officeDocument/2006/relationships/hyperlink" Target="https://drive.google.com/drive/folders/13GCOuWN4QMW6vQmlNIolUrxPy-4Wv1BC" TargetMode="Externa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25392/leicester.data.11302427.v1" TargetMode="External"/><Relationship Id="rId7" Type="http://schemas.openxmlformats.org/officeDocument/2006/relationships/hyperlink" Target="https://www.biorxiv.org/content/10.1101/2021.06.10.447922v2" TargetMode="External"/><Relationship Id="rId2" Type="http://schemas.openxmlformats.org/officeDocument/2006/relationships/hyperlink" Target="https://leicester.figshare.com/articles/dataset/Dataset_Human_single-cell_recording/11302427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rgctypes.org/" TargetMode="External"/><Relationship Id="rId5" Type="http://schemas.openxmlformats.org/officeDocument/2006/relationships/hyperlink" Target="https://doi.org/10.25392/leicester.data.8796335.v1" TargetMode="External"/><Relationship Id="rId4" Type="http://schemas.openxmlformats.org/officeDocument/2006/relationships/hyperlink" Target="https://leicester.figshare.com/articles/dataset/Response_dataset_from_Rey_et_al_Nat_Comm_2018/8796335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hss-opus.ub.ruhr-unibochum.de/opus4/frontdoor/deliver/index/docId/8199/file/diss.pdf" TargetMode="External"/><Relationship Id="rId3" Type="http://schemas.openxmlformats.org/officeDocument/2006/relationships/hyperlink" Target="https://github.com/cortex-lab/KiloSort" TargetMode="External"/><Relationship Id="rId7" Type="http://schemas.openxmlformats.org/officeDocument/2006/relationships/hyperlink" Target="https://github.com/saifhanjra/SpikeDeepClassifier" TargetMode="External"/><Relationship Id="rId2" Type="http://schemas.openxmlformats.org/officeDocument/2006/relationships/hyperlink" Target="https://github.com/csn-le/wave_clus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sourceforge.net/projects/spike-dataset/files/CNN_Models/" TargetMode="External"/><Relationship Id="rId11" Type="http://schemas.openxmlformats.org/officeDocument/2006/relationships/hyperlink" Target="https://github.com/kampff-lab/sc.io/tree/master/Paired%20Recordings" TargetMode="External"/><Relationship Id="rId5" Type="http://schemas.openxmlformats.org/officeDocument/2006/relationships/hyperlink" Target="https://neuralynx.com/" TargetMode="External"/><Relationship Id="rId10" Type="http://schemas.openxmlformats.org/officeDocument/2006/relationships/hyperlink" Target="https://elifesciences.org/articles/61834" TargetMode="External"/><Relationship Id="rId4" Type="http://schemas.openxmlformats.org/officeDocument/2006/relationships/hyperlink" Target="https://github.com/cortex-lab/phy" TargetMode="External"/><Relationship Id="rId9" Type="http://schemas.openxmlformats.org/officeDocument/2006/relationships/hyperlink" Target="https://github.com/SpikeInterface/spikeinterfac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using/windows.html" TargetMode="External"/><Relationship Id="rId2" Type="http://schemas.openxmlformats.org/officeDocument/2006/relationships/hyperlink" Target="https://www.python.org/downloads/windows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hyperlink" Target="https://blogs.mathworks.com/student-lounge/2020/09/14/using-matlab-and-python-together/" TargetMode="External"/><Relationship Id="rId4" Type="http://schemas.openxmlformats.org/officeDocument/2006/relationships/hyperlink" Target="https://de.mathworks.com/help/matlab/matlab_external/install-supported-python-implementation.html#mw_c590ed74-34da-4ff5-ad23-8b09643614b6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pynwb.readthedocs.io/en/stable/tutorials/general/file.html" TargetMode="External"/><Relationship Id="rId2" Type="http://schemas.openxmlformats.org/officeDocument/2006/relationships/hyperlink" Target="https://pynwb.readthedocs.io/en/stable/install_users.html" TargetMode="Externa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B90B2CA-9E01-403A-96BA-239A57F9D5A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Dokumentation | </a:t>
            </a:r>
            <a:fld id="{29C7A07D-E129-4712-B760-E7FD0EDA5787}" type="datetime1">
              <a:rPr lang="de-DE" smtClean="0"/>
              <a:t>01.08.2022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97FD22-4C85-44BE-823B-2E6828FE76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dirty="0"/>
              <a:t>Projekt – </a:t>
            </a:r>
            <a:r>
              <a:rPr lang="de-DE" dirty="0" err="1"/>
              <a:t>Sp:AI:ke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AFD6A72-B163-48A5-A9D3-E59BFC7847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Neural signal processing using artificial </a:t>
            </a:r>
            <a:br>
              <a:rPr lang="en-US" dirty="0"/>
            </a:br>
            <a:r>
              <a:rPr lang="en-US" dirty="0"/>
              <a:t>intelligence on an embedded platform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586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70E4D53-DF4A-4526-A725-2FA776AD7B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3542886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E581735-F574-49C8-B30C-C40143641E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2846" y="1403211"/>
            <a:ext cx="9351745" cy="4807036"/>
          </a:xfrm>
        </p:spPr>
        <p:txBody>
          <a:bodyPr/>
          <a:lstStyle/>
          <a:p>
            <a:r>
              <a:rPr lang="de-DE" dirty="0"/>
              <a:t>Multi-pipeline Verfahren</a:t>
            </a:r>
          </a:p>
          <a:p>
            <a:pPr marL="889200" lvl="1" indent="-457200">
              <a:buFont typeface="+mj-lt"/>
              <a:buAutoNum type="arabicPeriod"/>
            </a:pPr>
            <a:r>
              <a:rPr lang="de-DE" dirty="0"/>
              <a:t>MATLAB-Skript primär für das Analog-Frontend</a:t>
            </a:r>
          </a:p>
          <a:p>
            <a:pPr lvl="2"/>
            <a:r>
              <a:rPr lang="de-DE" dirty="0"/>
              <a:t>Verstärkung, ADC und Frame-Generation echtzeitfähig</a:t>
            </a:r>
          </a:p>
          <a:p>
            <a:pPr lvl="2"/>
            <a:r>
              <a:rPr lang="de-DE" dirty="0"/>
              <a:t>PCA und </a:t>
            </a:r>
            <a:r>
              <a:rPr lang="de-DE" dirty="0" err="1"/>
              <a:t>kmeans</a:t>
            </a:r>
            <a:r>
              <a:rPr lang="de-DE" dirty="0"/>
              <a:t> nur zur Bestimmung der </a:t>
            </a:r>
            <a:r>
              <a:rPr lang="de-DE" dirty="0" err="1"/>
              <a:t>Groundtruth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(falls nicht vorhanden)</a:t>
            </a:r>
          </a:p>
          <a:p>
            <a:pPr marL="889200" lvl="1" indent="-457200">
              <a:buFont typeface="+mj-lt"/>
              <a:buAutoNum type="arabicPeriod"/>
            </a:pPr>
            <a:r>
              <a:rPr lang="de-DE" dirty="0"/>
              <a:t>Python-Skript für KI-basierte Spike Detektion</a:t>
            </a:r>
          </a:p>
          <a:p>
            <a:pPr marL="889200" lvl="1" indent="-457200">
              <a:buFont typeface="+mj-lt"/>
              <a:buAutoNum type="arabicPeriod"/>
            </a:pPr>
            <a:r>
              <a:rPr lang="de-DE" dirty="0"/>
              <a:t>Python-Skript für Merkmalsextraktion und Clustering der Spike Aktivitäten</a:t>
            </a:r>
          </a:p>
          <a:p>
            <a:pPr marL="889200" lvl="1" indent="-457200">
              <a:buFont typeface="+mj-lt"/>
              <a:buAutoNum type="arabicPeriod"/>
            </a:pPr>
            <a:r>
              <a:rPr lang="de-DE" dirty="0"/>
              <a:t>Python-/MATLAB-Skript zum neuronalen </a:t>
            </a:r>
            <a:r>
              <a:rPr lang="de-DE" dirty="0" err="1"/>
              <a:t>Decoden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Daten-Eingang</a:t>
            </a:r>
          </a:p>
          <a:p>
            <a:pPr lvl="1"/>
            <a:r>
              <a:rPr lang="de-DE" dirty="0"/>
              <a:t>Datensätze durch eigenen Emulator</a:t>
            </a:r>
          </a:p>
          <a:p>
            <a:pPr lvl="1"/>
            <a:r>
              <a:rPr lang="de-DE" dirty="0"/>
              <a:t>Offizielle Datensätze aus Simulations-Datenbank</a:t>
            </a:r>
          </a:p>
          <a:p>
            <a:pPr lvl="1"/>
            <a:r>
              <a:rPr lang="de-DE" dirty="0"/>
              <a:t>Datensätze aus offiziellen Messdatenbanken (CRCNS)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8A1747D-E7EF-4D1E-8F9A-FBE3187C22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C6E164-82A6-4BAE-B476-5E9FDBFC96D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01.08.2022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5FDB09-6F55-4ABC-8AB0-F16F7004D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90B3428-25D8-4E8D-A00F-237E4047C9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Aktueller Aufbau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6300-DD56-40C8-B6B5-0D0B10766A23}"/>
              </a:ext>
            </a:extLst>
          </p:cNvPr>
          <p:cNvSpPr/>
          <p:nvPr/>
        </p:nvSpPr>
        <p:spPr>
          <a:xfrm>
            <a:off x="10453460" y="215609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Daten-Eingang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38A01EE-4A91-4850-82B6-D7E0FBAD8E4E}"/>
              </a:ext>
            </a:extLst>
          </p:cNvPr>
          <p:cNvSpPr/>
          <p:nvPr/>
        </p:nvSpPr>
        <p:spPr>
          <a:xfrm>
            <a:off x="10453460" y="258809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chemeClr val="tx1"/>
                </a:solidFill>
              </a:rPr>
              <a:t>Vorarbeitung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3F7B629-D800-45FF-9DCD-A0E2B2A136FA}"/>
              </a:ext>
            </a:extLst>
          </p:cNvPr>
          <p:cNvSpPr/>
          <p:nvPr/>
        </p:nvSpPr>
        <p:spPr>
          <a:xfrm>
            <a:off x="10453460" y="3511934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Spike-Detektion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D56B82B-CE14-4071-AE01-342B6720D2FF}"/>
              </a:ext>
            </a:extLst>
          </p:cNvPr>
          <p:cNvSpPr/>
          <p:nvPr/>
        </p:nvSpPr>
        <p:spPr>
          <a:xfrm>
            <a:off x="10453460" y="486662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Merkmals-extraktion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57549D5-31E1-4E32-96FF-C32DD4D57171}"/>
              </a:ext>
            </a:extLst>
          </p:cNvPr>
          <p:cNvSpPr/>
          <p:nvPr/>
        </p:nvSpPr>
        <p:spPr>
          <a:xfrm>
            <a:off x="10453460" y="5790945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Clustern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615F1E80-DA9B-462B-B1E3-46ACCA24B839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11173460" y="1712748"/>
            <a:ext cx="0" cy="4433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FA593DBB-CCC2-40D6-8652-D8F61811876D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11173460" y="3020091"/>
            <a:ext cx="0" cy="4918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FB78B2B2-7608-4F39-9DCD-F9D14E4B11C4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11173460" y="5298621"/>
            <a:ext cx="0" cy="492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9281A0D4-9DE7-434E-A816-41803173936C}"/>
              </a:ext>
            </a:extLst>
          </p:cNvPr>
          <p:cNvSpPr txBox="1"/>
          <p:nvPr/>
        </p:nvSpPr>
        <p:spPr>
          <a:xfrm>
            <a:off x="9814503" y="1791403"/>
            <a:ext cx="1277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20 </a:t>
            </a:r>
            <a:r>
              <a:rPr lang="de-DE" sz="1200" dirty="0" err="1"/>
              <a:t>kSPS</a:t>
            </a:r>
            <a:r>
              <a:rPr lang="de-DE" sz="1200" dirty="0"/>
              <a:t> x 12bit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DBBC0B9-A54E-4E75-8DB5-FFE35C0FCD29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9908110" y="3727934"/>
            <a:ext cx="5453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594B5CF7-089E-407D-B31F-9FA5FB8ADD1E}"/>
              </a:ext>
            </a:extLst>
          </p:cNvPr>
          <p:cNvSpPr txBox="1"/>
          <p:nvPr/>
        </p:nvSpPr>
        <p:spPr>
          <a:xfrm>
            <a:off x="9684592" y="3450935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Threshold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0264CCE-024C-4837-BF86-74EE0014C16D}"/>
              </a:ext>
            </a:extLst>
          </p:cNvPr>
          <p:cNvSpPr/>
          <p:nvPr/>
        </p:nvSpPr>
        <p:spPr>
          <a:xfrm>
            <a:off x="10453460" y="3943934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Frame-Generator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DCD69A7-AF1C-4E81-9EB9-AB5D754BB392}"/>
              </a:ext>
            </a:extLst>
          </p:cNvPr>
          <p:cNvCxnSpPr>
            <a:cxnSpLocks/>
            <a:stCxn id="20" idx="2"/>
            <a:endCxn id="12" idx="0"/>
          </p:cNvCxnSpPr>
          <p:nvPr/>
        </p:nvCxnSpPr>
        <p:spPr>
          <a:xfrm>
            <a:off x="11173460" y="4375934"/>
            <a:ext cx="0" cy="49068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B585E2CE-C3ED-4865-8AD2-3ACF48B74F0A}"/>
              </a:ext>
            </a:extLst>
          </p:cNvPr>
          <p:cNvSpPr txBox="1"/>
          <p:nvPr/>
        </p:nvSpPr>
        <p:spPr>
          <a:xfrm>
            <a:off x="10242504" y="4482439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64 x 12bit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4CB5108-4FD7-4878-AE3C-A08F29B5317C}"/>
              </a:ext>
            </a:extLst>
          </p:cNvPr>
          <p:cNvSpPr txBox="1"/>
          <p:nvPr/>
        </p:nvSpPr>
        <p:spPr>
          <a:xfrm>
            <a:off x="10333165" y="5544782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noCluster</a:t>
            </a:r>
            <a:endParaRPr lang="de-DE" sz="1200" dirty="0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13104A2F-0468-448C-9DEE-92DF0FEA54B6}"/>
              </a:ext>
            </a:extLst>
          </p:cNvPr>
          <p:cNvCxnSpPr>
            <a:cxnSpLocks/>
          </p:cNvCxnSpPr>
          <p:nvPr/>
        </p:nvCxnSpPr>
        <p:spPr>
          <a:xfrm>
            <a:off x="11182488" y="6222945"/>
            <a:ext cx="0" cy="492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526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AE581735-F574-49C8-B30C-C40143641E7F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332846" y="1403211"/>
                <a:ext cx="9351745" cy="4807036"/>
              </a:xfrm>
            </p:spPr>
            <p:txBody>
              <a:bodyPr/>
              <a:lstStyle/>
              <a:p>
                <a:r>
                  <a:rPr lang="de-DE" dirty="0"/>
                  <a:t>Vorverarbeitung</a:t>
                </a:r>
              </a:p>
              <a:p>
                <a:pPr lvl="1"/>
                <a:r>
                  <a:rPr lang="de-DE" dirty="0"/>
                  <a:t>Bandpass-Filterung, um lokale Feldpotentiale zu entfernen</a:t>
                </a:r>
                <a:br>
                  <a:rPr lang="de-DE" dirty="0"/>
                </a:br>
                <a:r>
                  <a:rPr lang="de-DE" dirty="0"/>
                  <a:t>(Butterworth 2. Ordnung,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HP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=100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𝐻𝑧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𝑘𝐻𝑧</m:t>
                    </m:r>
                  </m:oMath>
                </a14:m>
                <a:r>
                  <a:rPr lang="de-DE" dirty="0"/>
                  <a:t>)</a:t>
                </a:r>
              </a:p>
              <a:p>
                <a:endParaRPr lang="de-DE" dirty="0"/>
              </a:p>
              <a:p>
                <a:r>
                  <a:rPr lang="de-DE" dirty="0"/>
                  <a:t>Spike-Detektion</a:t>
                </a:r>
              </a:p>
              <a:p>
                <a:pPr lvl="1"/>
                <a:r>
                  <a:rPr lang="de-DE" dirty="0"/>
                  <a:t>Basierend auf Nichtlinearen Energie-Operator (k-NEO)</a:t>
                </a:r>
                <a:br>
                  <a:rPr lang="de-DE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𝑘𝑁𝐸𝑂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𝑁𝐸𝑂</m:t>
                        </m:r>
                      </m:sub>
                    </m:sSub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𝑁𝐸𝑂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𝑁𝐸𝑂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:pPr lvl="1"/>
                <a:r>
                  <a:rPr lang="de-DE" dirty="0"/>
                  <a:t>Erweiterung zu MTEO mit mehreren </a:t>
                </a:r>
                <a:r>
                  <a:rPr lang="de-DE" dirty="0" err="1"/>
                  <a:t>kNEO</a:t>
                </a:r>
                <a:r>
                  <a:rPr lang="de-DE" dirty="0"/>
                  <a:t> und </a:t>
                </a:r>
                <a:r>
                  <a:rPr lang="de-DE" dirty="0" err="1"/>
                  <a:t>max</a:t>
                </a:r>
                <a:r>
                  <a:rPr lang="de-DE" dirty="0"/>
                  <a:t>-Detektion</a:t>
                </a:r>
              </a:p>
              <a:p>
                <a:pPr lvl="1"/>
                <a:r>
                  <a:rPr lang="de-DE" dirty="0"/>
                  <a:t>Schwellwert entscheidet, ob ein Frame generiert werden soll</a:t>
                </a:r>
              </a:p>
              <a:p>
                <a:pPr lvl="1"/>
                <a:endParaRPr lang="de-DE" dirty="0"/>
              </a:p>
              <a:p>
                <a:r>
                  <a:rPr lang="de-DE" dirty="0"/>
                  <a:t>Merkmals-Extraktion (+Dimensions-Reduzierung)</a:t>
                </a:r>
              </a:p>
              <a:p>
                <a:pPr lvl="1"/>
                <a:r>
                  <a:rPr lang="de-DE" dirty="0"/>
                  <a:t>Maximum zur Ausrichtung der Frames</a:t>
                </a:r>
              </a:p>
              <a:p>
                <a:pPr lvl="1"/>
                <a:r>
                  <a:rPr lang="de-DE" dirty="0"/>
                  <a:t>PCA zur Merkmals-Extraktion</a:t>
                </a:r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AE581735-F574-49C8-B30C-C40143641E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332846" y="1403211"/>
                <a:ext cx="9351745" cy="4807036"/>
              </a:xfrm>
              <a:blipFill>
                <a:blip r:embed="rId2"/>
                <a:stretch>
                  <a:fillRect l="-1565" t="-7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8A1747D-E7EF-4D1E-8F9A-FBE3187C22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C6E164-82A6-4BAE-B476-5E9FDBFC96D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01.08.2022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5FDB09-6F55-4ABC-8AB0-F16F7004D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90B3428-25D8-4E8D-A00F-237E4047C9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Aktueller Aufbau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A0ECAE83-D3CE-4F46-9E88-0F5792961A03}"/>
              </a:ext>
            </a:extLst>
          </p:cNvPr>
          <p:cNvSpPr/>
          <p:nvPr/>
        </p:nvSpPr>
        <p:spPr>
          <a:xfrm>
            <a:off x="10453460" y="215609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Daten-Eingang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A8696004-B484-4354-8F71-36F08F38D033}"/>
              </a:ext>
            </a:extLst>
          </p:cNvPr>
          <p:cNvSpPr/>
          <p:nvPr/>
        </p:nvSpPr>
        <p:spPr>
          <a:xfrm>
            <a:off x="10453460" y="258809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chemeClr val="tx1"/>
                </a:solidFill>
              </a:rPr>
              <a:t>Vorarbeitung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429B370-5839-44C6-A7BF-DBCACEDEEF50}"/>
              </a:ext>
            </a:extLst>
          </p:cNvPr>
          <p:cNvSpPr/>
          <p:nvPr/>
        </p:nvSpPr>
        <p:spPr>
          <a:xfrm>
            <a:off x="10453460" y="3511934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Spike-Detektion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73487EB5-DA50-44D0-9558-681823E960C1}"/>
              </a:ext>
            </a:extLst>
          </p:cNvPr>
          <p:cNvSpPr/>
          <p:nvPr/>
        </p:nvSpPr>
        <p:spPr>
          <a:xfrm>
            <a:off x="10453460" y="486662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Merkmals-extraktion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97197898-91BD-4755-92C7-6563AC7296ED}"/>
              </a:ext>
            </a:extLst>
          </p:cNvPr>
          <p:cNvSpPr/>
          <p:nvPr/>
        </p:nvSpPr>
        <p:spPr>
          <a:xfrm>
            <a:off x="10453460" y="5790945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Clustern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29BAAD94-BEF7-4B71-AECF-E790950A5D70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11173460" y="1712748"/>
            <a:ext cx="0" cy="4433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96E293C1-A633-4FC1-9FFE-33E5ACD3369D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11173460" y="3020091"/>
            <a:ext cx="0" cy="4918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55512BA-90CA-4C15-BBE1-B35FE5E8F034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>
            <a:off x="11173460" y="5298621"/>
            <a:ext cx="0" cy="492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BF18FAD6-4E60-4FB1-8FB1-2D2E9E06D18C}"/>
              </a:ext>
            </a:extLst>
          </p:cNvPr>
          <p:cNvSpPr txBox="1"/>
          <p:nvPr/>
        </p:nvSpPr>
        <p:spPr>
          <a:xfrm>
            <a:off x="9814503" y="1791403"/>
            <a:ext cx="1277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20 </a:t>
            </a:r>
            <a:r>
              <a:rPr lang="de-DE" sz="1200" dirty="0" err="1"/>
              <a:t>kSPS</a:t>
            </a:r>
            <a:r>
              <a:rPr lang="de-DE" sz="1200" dirty="0"/>
              <a:t> x 12bit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3D755EAC-DE6D-4797-B2D2-C2EA7D88EEA4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9908110" y="3727934"/>
            <a:ext cx="5453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8D9DFB27-EEA9-4B85-837E-78F9861CBB88}"/>
              </a:ext>
            </a:extLst>
          </p:cNvPr>
          <p:cNvSpPr txBox="1"/>
          <p:nvPr/>
        </p:nvSpPr>
        <p:spPr>
          <a:xfrm>
            <a:off x="9684592" y="3450935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Threshold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C5FC8AD8-93B8-488A-9A58-B974840A69BD}"/>
              </a:ext>
            </a:extLst>
          </p:cNvPr>
          <p:cNvSpPr/>
          <p:nvPr/>
        </p:nvSpPr>
        <p:spPr>
          <a:xfrm>
            <a:off x="10453460" y="3943934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Frame-Generator</a:t>
            </a: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308EAAD-F4FC-476D-94F6-9C934B7EA4EE}"/>
              </a:ext>
            </a:extLst>
          </p:cNvPr>
          <p:cNvCxnSpPr>
            <a:cxnSpLocks/>
            <a:stCxn id="38" idx="2"/>
            <a:endCxn id="30" idx="0"/>
          </p:cNvCxnSpPr>
          <p:nvPr/>
        </p:nvCxnSpPr>
        <p:spPr>
          <a:xfrm>
            <a:off x="11173460" y="4375934"/>
            <a:ext cx="0" cy="49068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15D18CE8-B135-4CD0-8E45-AC179D0C33AB}"/>
              </a:ext>
            </a:extLst>
          </p:cNvPr>
          <p:cNvSpPr txBox="1"/>
          <p:nvPr/>
        </p:nvSpPr>
        <p:spPr>
          <a:xfrm>
            <a:off x="10242504" y="4482439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64 x 12bit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0BE7EA22-1AB2-4676-A7A5-EE3C47708058}"/>
              </a:ext>
            </a:extLst>
          </p:cNvPr>
          <p:cNvSpPr txBox="1"/>
          <p:nvPr/>
        </p:nvSpPr>
        <p:spPr>
          <a:xfrm>
            <a:off x="10333165" y="5544782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noCluster</a:t>
            </a:r>
            <a:endParaRPr lang="de-DE" sz="1200" dirty="0"/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CADF1EC-E11A-4DF6-9506-704F334839B0}"/>
              </a:ext>
            </a:extLst>
          </p:cNvPr>
          <p:cNvCxnSpPr>
            <a:cxnSpLocks/>
          </p:cNvCxnSpPr>
          <p:nvPr/>
        </p:nvCxnSpPr>
        <p:spPr>
          <a:xfrm>
            <a:off x="11182488" y="6222945"/>
            <a:ext cx="0" cy="492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284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8A1747D-E7EF-4D1E-8F9A-FBE3187C22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C6E164-82A6-4BAE-B476-5E9FDBFC96D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01.08.2022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5FDB09-6F55-4ABC-8AB0-F16F7004D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90B3428-25D8-4E8D-A00F-237E4047C9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Aktueller Aufbau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94B5CF7-089E-407D-B31F-9FA5FB8ADD1E}"/>
              </a:ext>
            </a:extLst>
          </p:cNvPr>
          <p:cNvSpPr txBox="1"/>
          <p:nvPr/>
        </p:nvSpPr>
        <p:spPr>
          <a:xfrm>
            <a:off x="9684592" y="2889620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Threshold</a:t>
            </a:r>
          </a:p>
        </p:txBody>
      </p:sp>
      <p:pic>
        <p:nvPicPr>
          <p:cNvPr id="25" name="Inhaltsplatzhalter 10">
            <a:extLst>
              <a:ext uri="{FF2B5EF4-FFF2-40B4-BE49-F238E27FC236}">
                <a16:creationId xmlns:a16="http://schemas.microsoft.com/office/drawing/2014/main" id="{89E92245-8E53-4C3C-A5B1-7319EE51F2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758"/>
          <a:stretch/>
        </p:blipFill>
        <p:spPr>
          <a:xfrm>
            <a:off x="1339914" y="1753928"/>
            <a:ext cx="7275050" cy="3977837"/>
          </a:xfrm>
          <a:prstGeom prst="rect">
            <a:avLst/>
          </a:prstGeom>
        </p:spPr>
      </p:pic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EB8D3392-ADE5-4F49-A6AE-72E861235BF7}"/>
              </a:ext>
            </a:extLst>
          </p:cNvPr>
          <p:cNvCxnSpPr>
            <a:cxnSpLocks/>
            <a:stCxn id="37" idx="1"/>
          </p:cNvCxnSpPr>
          <p:nvPr/>
        </p:nvCxnSpPr>
        <p:spPr>
          <a:xfrm flipH="1" flipV="1">
            <a:off x="8057584" y="2124672"/>
            <a:ext cx="2395876" cy="2474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2EEC027E-2305-48BF-B0F8-CB8F0A70A72E}"/>
              </a:ext>
            </a:extLst>
          </p:cNvPr>
          <p:cNvCxnSpPr>
            <a:cxnSpLocks/>
            <a:stCxn id="38" idx="1"/>
          </p:cNvCxnSpPr>
          <p:nvPr/>
        </p:nvCxnSpPr>
        <p:spPr>
          <a:xfrm flipH="1" flipV="1">
            <a:off x="8057584" y="2357971"/>
            <a:ext cx="2395876" cy="4461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FDCE98A8-A526-4232-8421-067C780E0876}"/>
              </a:ext>
            </a:extLst>
          </p:cNvPr>
          <p:cNvCxnSpPr>
            <a:cxnSpLocks/>
            <a:stCxn id="47" idx="1"/>
          </p:cNvCxnSpPr>
          <p:nvPr/>
        </p:nvCxnSpPr>
        <p:spPr>
          <a:xfrm flipH="1">
            <a:off x="8057584" y="3589435"/>
            <a:ext cx="1627008" cy="3621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E82F00F-049E-4761-9342-28860D6E0659}"/>
              </a:ext>
            </a:extLst>
          </p:cNvPr>
          <p:cNvCxnSpPr>
            <a:cxnSpLocks/>
          </p:cNvCxnSpPr>
          <p:nvPr/>
        </p:nvCxnSpPr>
        <p:spPr>
          <a:xfrm flipH="1">
            <a:off x="7985132" y="3874883"/>
            <a:ext cx="2468328" cy="3341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142389DB-F96D-4627-90FB-C30E7382AA08}"/>
              </a:ext>
            </a:extLst>
          </p:cNvPr>
          <p:cNvSpPr/>
          <p:nvPr/>
        </p:nvSpPr>
        <p:spPr>
          <a:xfrm>
            <a:off x="10453460" y="215609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Daten-Eingang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4AFCF26B-C892-4FB6-BEE2-124FCBE7CE87}"/>
              </a:ext>
            </a:extLst>
          </p:cNvPr>
          <p:cNvSpPr/>
          <p:nvPr/>
        </p:nvSpPr>
        <p:spPr>
          <a:xfrm>
            <a:off x="10453460" y="258809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chemeClr val="tx1"/>
                </a:solidFill>
              </a:rPr>
              <a:t>Vorarbeitung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EEA800E4-776A-4A6F-A740-681331633687}"/>
              </a:ext>
            </a:extLst>
          </p:cNvPr>
          <p:cNvSpPr/>
          <p:nvPr/>
        </p:nvSpPr>
        <p:spPr>
          <a:xfrm>
            <a:off x="10453460" y="3511934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Spike-Detektion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A3D7A340-22C8-43F9-8F5F-5B8059489FF0}"/>
              </a:ext>
            </a:extLst>
          </p:cNvPr>
          <p:cNvSpPr/>
          <p:nvPr/>
        </p:nvSpPr>
        <p:spPr>
          <a:xfrm>
            <a:off x="10453460" y="486662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Merkmals-extraktion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084127DB-3DF2-4DC0-BEBC-B36FEA65870D}"/>
              </a:ext>
            </a:extLst>
          </p:cNvPr>
          <p:cNvSpPr/>
          <p:nvPr/>
        </p:nvSpPr>
        <p:spPr>
          <a:xfrm>
            <a:off x="10453460" y="5790945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Clustern</a:t>
            </a:r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80EBDE1-120A-4F78-955B-28DD5195F0B0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11173460" y="1712748"/>
            <a:ext cx="0" cy="4433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2A3FF203-3234-4F3B-AFF6-5A4A182C66C0}"/>
              </a:ext>
            </a:extLst>
          </p:cNvPr>
          <p:cNvCxnSpPr>
            <a:cxnSpLocks/>
            <a:stCxn id="38" idx="2"/>
            <a:endCxn id="39" idx="0"/>
          </p:cNvCxnSpPr>
          <p:nvPr/>
        </p:nvCxnSpPr>
        <p:spPr>
          <a:xfrm>
            <a:off x="11173460" y="3020091"/>
            <a:ext cx="0" cy="4918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FE174CC5-CBBE-4793-97A0-BF45CBFA57AF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>
            <a:off x="11173460" y="5298621"/>
            <a:ext cx="0" cy="492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1289A530-E72C-40A0-9424-B25DFA083A47}"/>
              </a:ext>
            </a:extLst>
          </p:cNvPr>
          <p:cNvSpPr txBox="1"/>
          <p:nvPr/>
        </p:nvSpPr>
        <p:spPr>
          <a:xfrm>
            <a:off x="9814503" y="1791403"/>
            <a:ext cx="1277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20 </a:t>
            </a:r>
            <a:r>
              <a:rPr lang="de-DE" sz="1200" dirty="0" err="1"/>
              <a:t>kSPS</a:t>
            </a:r>
            <a:r>
              <a:rPr lang="de-DE" sz="1200" dirty="0"/>
              <a:t> x 12bit</a:t>
            </a:r>
          </a:p>
        </p:txBody>
      </p: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7D2BD259-5DCC-4EEC-B42C-0D2A0D56C9C5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9908110" y="3727934"/>
            <a:ext cx="5453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1DDC8D04-5ACD-411E-95B9-21034C18EB0D}"/>
              </a:ext>
            </a:extLst>
          </p:cNvPr>
          <p:cNvSpPr txBox="1"/>
          <p:nvPr/>
        </p:nvSpPr>
        <p:spPr>
          <a:xfrm>
            <a:off x="9684592" y="3450935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Threshold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F4070F51-7B63-48C3-912D-FCEB387AD531}"/>
              </a:ext>
            </a:extLst>
          </p:cNvPr>
          <p:cNvSpPr/>
          <p:nvPr/>
        </p:nvSpPr>
        <p:spPr>
          <a:xfrm>
            <a:off x="10453460" y="3943934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Frame-Generator</a:t>
            </a: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A4015C8B-ADD2-43EA-8449-E25D6196BC81}"/>
              </a:ext>
            </a:extLst>
          </p:cNvPr>
          <p:cNvCxnSpPr>
            <a:cxnSpLocks/>
            <a:stCxn id="48" idx="2"/>
            <a:endCxn id="40" idx="0"/>
          </p:cNvCxnSpPr>
          <p:nvPr/>
        </p:nvCxnSpPr>
        <p:spPr>
          <a:xfrm>
            <a:off x="11173460" y="4375934"/>
            <a:ext cx="0" cy="49068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Textfeld 49">
            <a:extLst>
              <a:ext uri="{FF2B5EF4-FFF2-40B4-BE49-F238E27FC236}">
                <a16:creationId xmlns:a16="http://schemas.microsoft.com/office/drawing/2014/main" id="{11C2084D-C055-448A-9977-1151CDE3A550}"/>
              </a:ext>
            </a:extLst>
          </p:cNvPr>
          <p:cNvSpPr txBox="1"/>
          <p:nvPr/>
        </p:nvSpPr>
        <p:spPr>
          <a:xfrm>
            <a:off x="10242504" y="4482439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64 x 12bit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A29467BB-F059-4111-9EAF-A0CBC1AAA0FF}"/>
              </a:ext>
            </a:extLst>
          </p:cNvPr>
          <p:cNvSpPr txBox="1"/>
          <p:nvPr/>
        </p:nvSpPr>
        <p:spPr>
          <a:xfrm>
            <a:off x="10333165" y="5544782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noCluster</a:t>
            </a:r>
            <a:endParaRPr lang="de-DE" sz="1200" dirty="0"/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A19F62FC-22B4-489D-9ADD-FF47F7CF4B59}"/>
              </a:ext>
            </a:extLst>
          </p:cNvPr>
          <p:cNvCxnSpPr>
            <a:cxnSpLocks/>
          </p:cNvCxnSpPr>
          <p:nvPr/>
        </p:nvCxnSpPr>
        <p:spPr>
          <a:xfrm>
            <a:off x="11182488" y="6222945"/>
            <a:ext cx="0" cy="492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953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8A1747D-E7EF-4D1E-8F9A-FBE3187C22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C6E164-82A6-4BAE-B476-5E9FDBFC96D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01.08.2022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5FDB09-6F55-4ABC-8AB0-F16F7004D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90B3428-25D8-4E8D-A00F-237E4047C9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Aktueller Aufbau</a:t>
            </a:r>
          </a:p>
        </p:txBody>
      </p:sp>
      <p:pic>
        <p:nvPicPr>
          <p:cNvPr id="25" name="Inhaltsplatzhalter 10">
            <a:extLst>
              <a:ext uri="{FF2B5EF4-FFF2-40B4-BE49-F238E27FC236}">
                <a16:creationId xmlns:a16="http://schemas.microsoft.com/office/drawing/2014/main" id="{69BE9B0D-1D36-4D33-81EC-D1E1FC879B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333"/>
          <a:stretch/>
        </p:blipFill>
        <p:spPr bwMode="auto">
          <a:xfrm>
            <a:off x="3581186" y="968987"/>
            <a:ext cx="6062884" cy="333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6B050625-DAD8-4B53-AAC8-B48655033697}"/>
              </a:ext>
            </a:extLst>
          </p:cNvPr>
          <p:cNvSpPr/>
          <p:nvPr/>
        </p:nvSpPr>
        <p:spPr>
          <a:xfrm>
            <a:off x="8468110" y="1230088"/>
            <a:ext cx="158563" cy="8610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457B6881-4695-4C6C-88ED-71786DAC45C8}"/>
              </a:ext>
            </a:extLst>
          </p:cNvPr>
          <p:cNvSpPr/>
          <p:nvPr/>
        </p:nvSpPr>
        <p:spPr>
          <a:xfrm>
            <a:off x="8468111" y="2782569"/>
            <a:ext cx="161486" cy="10320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0AA5547F-F833-4504-8E89-7BBDB15DED19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3937315" y="1660618"/>
            <a:ext cx="4530795" cy="27601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155341D5-9820-45AD-95F8-1EFB93D5939B}"/>
              </a:ext>
            </a:extLst>
          </p:cNvPr>
          <p:cNvCxnSpPr>
            <a:cxnSpLocks/>
            <a:stCxn id="27" idx="1"/>
            <a:endCxn id="30" idx="3"/>
          </p:cNvCxnSpPr>
          <p:nvPr/>
        </p:nvCxnSpPr>
        <p:spPr>
          <a:xfrm flipH="1">
            <a:off x="3937316" y="3298594"/>
            <a:ext cx="4530795" cy="12759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Grafik 29">
            <a:extLst>
              <a:ext uri="{FF2B5EF4-FFF2-40B4-BE49-F238E27FC236}">
                <a16:creationId xmlns:a16="http://schemas.microsoft.com/office/drawing/2014/main" id="{F5571186-C81A-47B8-A1A1-05F469735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83" y="3105359"/>
            <a:ext cx="3743733" cy="2938395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189BDB8B-360E-4364-B725-47E90C4CA617}"/>
              </a:ext>
            </a:extLst>
          </p:cNvPr>
          <p:cNvSpPr txBox="1"/>
          <p:nvPr/>
        </p:nvSpPr>
        <p:spPr>
          <a:xfrm>
            <a:off x="123866" y="1806275"/>
            <a:ext cx="34573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" indent="0">
              <a:buNone/>
            </a:pPr>
            <a:r>
              <a:rPr lang="de-DE" dirty="0"/>
              <a:t>Detektion eines Spikes führt zur Ausbildung eines Frames, </a:t>
            </a:r>
            <a:br>
              <a:rPr lang="de-DE" dirty="0"/>
            </a:br>
            <a:r>
              <a:rPr lang="de-DE" dirty="0"/>
              <a:t>wobei die Detektion hier den Sample 12 darstellt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E51BE8B8-D2AD-4F2F-8FFC-320A40AE03C6}"/>
              </a:ext>
            </a:extLst>
          </p:cNvPr>
          <p:cNvSpPr/>
          <p:nvPr/>
        </p:nvSpPr>
        <p:spPr>
          <a:xfrm>
            <a:off x="10453460" y="215609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Daten-Eingang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C9856A74-80DA-4294-BC20-894B34225064}"/>
              </a:ext>
            </a:extLst>
          </p:cNvPr>
          <p:cNvSpPr/>
          <p:nvPr/>
        </p:nvSpPr>
        <p:spPr>
          <a:xfrm>
            <a:off x="10453460" y="258809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chemeClr val="tx1"/>
                </a:solidFill>
              </a:rPr>
              <a:t>Vorarbeitung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DC7A7644-8197-4126-B518-BCE9220DEBE8}"/>
              </a:ext>
            </a:extLst>
          </p:cNvPr>
          <p:cNvSpPr/>
          <p:nvPr/>
        </p:nvSpPr>
        <p:spPr>
          <a:xfrm>
            <a:off x="10453460" y="3511934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Spike-Detektion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E826E550-0DD9-47C1-A8C7-2CD2F11F9FC8}"/>
              </a:ext>
            </a:extLst>
          </p:cNvPr>
          <p:cNvSpPr/>
          <p:nvPr/>
        </p:nvSpPr>
        <p:spPr>
          <a:xfrm>
            <a:off x="10453460" y="486662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Merkmals-extraktion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EF4A014D-CF4C-42F3-A39B-CDD719BE95DB}"/>
              </a:ext>
            </a:extLst>
          </p:cNvPr>
          <p:cNvSpPr/>
          <p:nvPr/>
        </p:nvSpPr>
        <p:spPr>
          <a:xfrm>
            <a:off x="10453460" y="5790945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Clustern</a:t>
            </a: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C6CCBC5D-8A6B-4BF7-A64E-4B0756D89780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1173460" y="1712748"/>
            <a:ext cx="0" cy="4433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D2DD79F6-323D-4CE6-AB99-799B2C3D9E3F}"/>
              </a:ext>
            </a:extLst>
          </p:cNvPr>
          <p:cNvCxnSpPr>
            <a:cxnSpLocks/>
            <a:stCxn id="35" idx="2"/>
            <a:endCxn id="36" idx="0"/>
          </p:cNvCxnSpPr>
          <p:nvPr/>
        </p:nvCxnSpPr>
        <p:spPr>
          <a:xfrm>
            <a:off x="11173460" y="3020091"/>
            <a:ext cx="0" cy="4918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0552F17-B760-42E2-827A-4844BE0BECE3}"/>
              </a:ext>
            </a:extLst>
          </p:cNvPr>
          <p:cNvCxnSpPr>
            <a:cxnSpLocks/>
            <a:stCxn id="37" idx="2"/>
            <a:endCxn id="38" idx="0"/>
          </p:cNvCxnSpPr>
          <p:nvPr/>
        </p:nvCxnSpPr>
        <p:spPr>
          <a:xfrm>
            <a:off x="11173460" y="5298621"/>
            <a:ext cx="0" cy="492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0C4A8E5E-947B-4B99-B848-38C9ACBA4E97}"/>
              </a:ext>
            </a:extLst>
          </p:cNvPr>
          <p:cNvSpPr txBox="1"/>
          <p:nvPr/>
        </p:nvSpPr>
        <p:spPr>
          <a:xfrm>
            <a:off x="9814503" y="1791403"/>
            <a:ext cx="1277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20 </a:t>
            </a:r>
            <a:r>
              <a:rPr lang="de-DE" sz="1200" dirty="0" err="1"/>
              <a:t>kSPS</a:t>
            </a:r>
            <a:r>
              <a:rPr lang="de-DE" sz="1200" dirty="0"/>
              <a:t> x 12bit</a:t>
            </a:r>
          </a:p>
        </p:txBody>
      </p: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C7D22C0E-5EAA-46E6-8974-8D05591BB7C8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9908110" y="3727934"/>
            <a:ext cx="5453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C8B34AA3-AF89-4D47-9C5E-B6423448DF82}"/>
              </a:ext>
            </a:extLst>
          </p:cNvPr>
          <p:cNvSpPr txBox="1"/>
          <p:nvPr/>
        </p:nvSpPr>
        <p:spPr>
          <a:xfrm>
            <a:off x="9684592" y="3450935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Threshold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EB2D6244-6D64-4B1B-A763-D61531C3E8A9}"/>
              </a:ext>
            </a:extLst>
          </p:cNvPr>
          <p:cNvSpPr/>
          <p:nvPr/>
        </p:nvSpPr>
        <p:spPr>
          <a:xfrm>
            <a:off x="10453460" y="3943934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Frame-Generator</a:t>
            </a:r>
          </a:p>
        </p:txBody>
      </p: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39CA55AB-8882-498E-8AAB-CDCF97CFBE70}"/>
              </a:ext>
            </a:extLst>
          </p:cNvPr>
          <p:cNvCxnSpPr>
            <a:cxnSpLocks/>
            <a:stCxn id="45" idx="2"/>
            <a:endCxn id="37" idx="0"/>
          </p:cNvCxnSpPr>
          <p:nvPr/>
        </p:nvCxnSpPr>
        <p:spPr>
          <a:xfrm>
            <a:off x="11173460" y="4375934"/>
            <a:ext cx="0" cy="49068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9E9CC244-FB9B-4FAB-98E5-00D0F01D64A6}"/>
              </a:ext>
            </a:extLst>
          </p:cNvPr>
          <p:cNvSpPr txBox="1"/>
          <p:nvPr/>
        </p:nvSpPr>
        <p:spPr>
          <a:xfrm>
            <a:off x="10242504" y="4482439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64 x 12bit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CA131464-A1C7-4E10-8A2E-C4F452CC4CE6}"/>
              </a:ext>
            </a:extLst>
          </p:cNvPr>
          <p:cNvSpPr txBox="1"/>
          <p:nvPr/>
        </p:nvSpPr>
        <p:spPr>
          <a:xfrm>
            <a:off x="10333165" y="5544782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noCluster</a:t>
            </a:r>
            <a:endParaRPr lang="de-DE" sz="1200" dirty="0"/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AC950D84-00A3-4A97-9B42-EC3F94A8A8A8}"/>
              </a:ext>
            </a:extLst>
          </p:cNvPr>
          <p:cNvCxnSpPr>
            <a:cxnSpLocks/>
          </p:cNvCxnSpPr>
          <p:nvPr/>
        </p:nvCxnSpPr>
        <p:spPr>
          <a:xfrm>
            <a:off x="11182488" y="6222945"/>
            <a:ext cx="0" cy="492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Rechteck 49">
            <a:extLst>
              <a:ext uri="{FF2B5EF4-FFF2-40B4-BE49-F238E27FC236}">
                <a16:creationId xmlns:a16="http://schemas.microsoft.com/office/drawing/2014/main" id="{67B4AF4C-1511-4C6B-9E7F-BE7C44CFB6F2}"/>
              </a:ext>
            </a:extLst>
          </p:cNvPr>
          <p:cNvSpPr/>
          <p:nvPr/>
        </p:nvSpPr>
        <p:spPr>
          <a:xfrm>
            <a:off x="10351175" y="3778096"/>
            <a:ext cx="1644569" cy="718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25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E581735-F574-49C8-B30C-C40143641E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2846" y="1403211"/>
            <a:ext cx="9351745" cy="4807036"/>
          </a:xfrm>
        </p:spPr>
        <p:txBody>
          <a:bodyPr/>
          <a:lstStyle/>
          <a:p>
            <a:r>
              <a:rPr lang="de-DE" dirty="0"/>
              <a:t>Extrahierte Merkmale</a:t>
            </a:r>
          </a:p>
          <a:p>
            <a:pPr lvl="1"/>
            <a:r>
              <a:rPr lang="de-DE" dirty="0"/>
              <a:t>x-Position des erkannten Spikes</a:t>
            </a:r>
          </a:p>
          <a:p>
            <a:pPr lvl="1"/>
            <a:r>
              <a:rPr lang="de-DE" dirty="0"/>
              <a:t>Betrags-Amplitude des erkannten Spikes</a:t>
            </a:r>
          </a:p>
          <a:p>
            <a:pPr lvl="1"/>
            <a:r>
              <a:rPr lang="de-DE" dirty="0"/>
              <a:t>Minimum des erkannten Spike-Frames</a:t>
            </a:r>
          </a:p>
          <a:p>
            <a:pPr lvl="1"/>
            <a:r>
              <a:rPr lang="de-DE" dirty="0"/>
              <a:t>Maximum des erkannten Spike-Frames</a:t>
            </a:r>
          </a:p>
          <a:p>
            <a:pPr lvl="1"/>
            <a:r>
              <a:rPr lang="de-DE" dirty="0"/>
              <a:t>Mittelwert des erkannten Spike-Frames</a:t>
            </a:r>
          </a:p>
          <a:p>
            <a:pPr lvl="1"/>
            <a:r>
              <a:rPr lang="de-DE" dirty="0"/>
              <a:t>Betrags-Mittelwert des erkannten Spike-Frames</a:t>
            </a:r>
          </a:p>
          <a:p>
            <a:pPr lvl="1"/>
            <a:r>
              <a:rPr lang="de-DE" dirty="0"/>
              <a:t>Merkmale aus der Dimensions-Reduzierung</a:t>
            </a:r>
          </a:p>
          <a:p>
            <a:pPr lvl="1"/>
            <a:r>
              <a:rPr lang="de-DE" dirty="0"/>
              <a:t>…</a:t>
            </a:r>
          </a:p>
          <a:p>
            <a:pPr lvl="1"/>
            <a:endParaRPr lang="en-GB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8A1747D-E7EF-4D1E-8F9A-FBE3187C22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C6E164-82A6-4BAE-B476-5E9FDBFC96D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01.08.2022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5FDB09-6F55-4ABC-8AB0-F16F7004D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90B3428-25D8-4E8D-A00F-237E4047C9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Aktueller Aufbau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13697336-1DAB-4161-A9C0-D8726CE04AED}"/>
              </a:ext>
            </a:extLst>
          </p:cNvPr>
          <p:cNvSpPr/>
          <p:nvPr/>
        </p:nvSpPr>
        <p:spPr>
          <a:xfrm>
            <a:off x="10351175" y="4728709"/>
            <a:ext cx="1644569" cy="718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4D062F37-2E8B-45B1-AFEA-B9D23BDC01A7}"/>
              </a:ext>
            </a:extLst>
          </p:cNvPr>
          <p:cNvSpPr/>
          <p:nvPr/>
        </p:nvSpPr>
        <p:spPr>
          <a:xfrm>
            <a:off x="10453460" y="215609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Daten-Eingang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BDAD5314-6E56-474F-86B2-01CABEE5A050}"/>
              </a:ext>
            </a:extLst>
          </p:cNvPr>
          <p:cNvSpPr/>
          <p:nvPr/>
        </p:nvSpPr>
        <p:spPr>
          <a:xfrm>
            <a:off x="10453460" y="258809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chemeClr val="tx1"/>
                </a:solidFill>
              </a:rPr>
              <a:t>Vorarbeitung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8867AEC8-0C6C-4000-826E-A767397C8D0B}"/>
              </a:ext>
            </a:extLst>
          </p:cNvPr>
          <p:cNvSpPr/>
          <p:nvPr/>
        </p:nvSpPr>
        <p:spPr>
          <a:xfrm>
            <a:off x="10453460" y="3511934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Spike-Detektion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9D2DFB4-F56F-42EB-B45F-4B177E3F261D}"/>
              </a:ext>
            </a:extLst>
          </p:cNvPr>
          <p:cNvSpPr/>
          <p:nvPr/>
        </p:nvSpPr>
        <p:spPr>
          <a:xfrm>
            <a:off x="10453460" y="486662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Merkmals-extraktion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B08547CD-1C46-421B-AC93-ADDAE49B876A}"/>
              </a:ext>
            </a:extLst>
          </p:cNvPr>
          <p:cNvSpPr/>
          <p:nvPr/>
        </p:nvSpPr>
        <p:spPr>
          <a:xfrm>
            <a:off x="10453460" y="5790945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Clustern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0B6F3D7-56C0-471A-8343-89D299137431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1173460" y="1712748"/>
            <a:ext cx="0" cy="4433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69D65B23-B9D9-43D8-B5EB-C593A3268576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>
            <a:off x="11173460" y="3020091"/>
            <a:ext cx="0" cy="4918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9CDF73AF-B71D-49F0-8005-2090C22753C6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>
            <a:off x="11173460" y="5298621"/>
            <a:ext cx="0" cy="492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12535537-7677-4400-BCC8-ECF783B6B42F}"/>
              </a:ext>
            </a:extLst>
          </p:cNvPr>
          <p:cNvSpPr txBox="1"/>
          <p:nvPr/>
        </p:nvSpPr>
        <p:spPr>
          <a:xfrm>
            <a:off x="9814503" y="1791403"/>
            <a:ext cx="1277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20 </a:t>
            </a:r>
            <a:r>
              <a:rPr lang="de-DE" sz="1200" dirty="0" err="1"/>
              <a:t>kSPS</a:t>
            </a:r>
            <a:r>
              <a:rPr lang="de-DE" sz="1200" dirty="0"/>
              <a:t> x 12bit</a:t>
            </a: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0995F424-8BC3-4D82-83BF-060979A01C56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9908110" y="3727934"/>
            <a:ext cx="5453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8FA1AB76-258F-4784-9731-BFF188143D36}"/>
              </a:ext>
            </a:extLst>
          </p:cNvPr>
          <p:cNvSpPr txBox="1"/>
          <p:nvPr/>
        </p:nvSpPr>
        <p:spPr>
          <a:xfrm>
            <a:off x="9684592" y="3450935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Threshold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8552A5F0-F7C3-4993-A533-3C0D2AEEE1A7}"/>
              </a:ext>
            </a:extLst>
          </p:cNvPr>
          <p:cNvSpPr/>
          <p:nvPr/>
        </p:nvSpPr>
        <p:spPr>
          <a:xfrm>
            <a:off x="10453460" y="3943934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Frame-Generator</a:t>
            </a: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24A4FC14-7583-43A6-9FE9-CC9AE6BA57E8}"/>
              </a:ext>
            </a:extLst>
          </p:cNvPr>
          <p:cNvCxnSpPr>
            <a:cxnSpLocks/>
            <a:stCxn id="37" idx="2"/>
            <a:endCxn id="29" idx="0"/>
          </p:cNvCxnSpPr>
          <p:nvPr/>
        </p:nvCxnSpPr>
        <p:spPr>
          <a:xfrm>
            <a:off x="11173460" y="4375934"/>
            <a:ext cx="0" cy="49068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123D6737-59B4-4144-924A-D4A182E73D10}"/>
              </a:ext>
            </a:extLst>
          </p:cNvPr>
          <p:cNvSpPr txBox="1"/>
          <p:nvPr/>
        </p:nvSpPr>
        <p:spPr>
          <a:xfrm>
            <a:off x="10242504" y="4482439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64 x 12bit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C93ED352-E8D7-4DA7-B170-4BE5A80FCB26}"/>
              </a:ext>
            </a:extLst>
          </p:cNvPr>
          <p:cNvSpPr txBox="1"/>
          <p:nvPr/>
        </p:nvSpPr>
        <p:spPr>
          <a:xfrm>
            <a:off x="10333165" y="5544782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noCluster</a:t>
            </a:r>
            <a:endParaRPr lang="de-DE" sz="1200" dirty="0"/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14D523ED-F967-4B80-A711-352C1E24A29E}"/>
              </a:ext>
            </a:extLst>
          </p:cNvPr>
          <p:cNvCxnSpPr>
            <a:cxnSpLocks/>
          </p:cNvCxnSpPr>
          <p:nvPr/>
        </p:nvCxnSpPr>
        <p:spPr>
          <a:xfrm>
            <a:off x="11182488" y="6222945"/>
            <a:ext cx="0" cy="492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90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8A1747D-E7EF-4D1E-8F9A-FBE3187C22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C6E164-82A6-4BAE-B476-5E9FDBFC96D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01.08.2022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5FDB09-6F55-4ABC-8AB0-F16F7004D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90B3428-25D8-4E8D-A00F-237E4047C9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Aktueller Aufbau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7CB324F-C8CE-4DB1-AFB8-D6BD8C12F26E}"/>
              </a:ext>
            </a:extLst>
          </p:cNvPr>
          <p:cNvCxnSpPr>
            <a:cxnSpLocks/>
            <a:stCxn id="31" idx="1"/>
            <a:endCxn id="26" idx="3"/>
          </p:cNvCxnSpPr>
          <p:nvPr/>
        </p:nvCxnSpPr>
        <p:spPr>
          <a:xfrm flipH="1" flipV="1">
            <a:off x="8796000" y="3383513"/>
            <a:ext cx="1657460" cy="16991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Grafik 25">
            <a:extLst>
              <a:ext uri="{FF2B5EF4-FFF2-40B4-BE49-F238E27FC236}">
                <a16:creationId xmlns:a16="http://schemas.microsoft.com/office/drawing/2014/main" id="{66B1B272-1309-4C30-8B83-5750D3A20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000" y="1368587"/>
            <a:ext cx="5400000" cy="4029851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EA0AF539-76E4-4FA7-A5A6-BEA117E6082D}"/>
              </a:ext>
            </a:extLst>
          </p:cNvPr>
          <p:cNvSpPr/>
          <p:nvPr/>
        </p:nvSpPr>
        <p:spPr>
          <a:xfrm>
            <a:off x="10453460" y="215609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Daten-Eingang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659AC8EA-0EA9-4226-9316-C8438224C795}"/>
              </a:ext>
            </a:extLst>
          </p:cNvPr>
          <p:cNvSpPr/>
          <p:nvPr/>
        </p:nvSpPr>
        <p:spPr>
          <a:xfrm>
            <a:off x="10453460" y="258809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chemeClr val="tx1"/>
                </a:solidFill>
              </a:rPr>
              <a:t>Vorarbeitung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956EA776-853F-44DD-9170-E744A2824B3D}"/>
              </a:ext>
            </a:extLst>
          </p:cNvPr>
          <p:cNvSpPr/>
          <p:nvPr/>
        </p:nvSpPr>
        <p:spPr>
          <a:xfrm>
            <a:off x="10453460" y="3511934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Spike-Detektion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74C71CBF-53FA-4BFF-B956-86DF2E8DA603}"/>
              </a:ext>
            </a:extLst>
          </p:cNvPr>
          <p:cNvSpPr/>
          <p:nvPr/>
        </p:nvSpPr>
        <p:spPr>
          <a:xfrm>
            <a:off x="10453460" y="486662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Merkmals-extraktion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452E566F-17C3-4E26-9EF1-C387BCC72806}"/>
              </a:ext>
            </a:extLst>
          </p:cNvPr>
          <p:cNvSpPr/>
          <p:nvPr/>
        </p:nvSpPr>
        <p:spPr>
          <a:xfrm>
            <a:off x="10453460" y="5790945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Clustern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F0D5229B-FEAE-4A6F-AF49-2FA672F3B029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11173460" y="1712748"/>
            <a:ext cx="0" cy="4433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FA408FB0-58B8-4BF2-8966-231582C66667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>
            <a:off x="11173460" y="3020091"/>
            <a:ext cx="0" cy="4918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E839E1AA-F433-43B6-A337-5F2EDF0A3A23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11173460" y="5298621"/>
            <a:ext cx="0" cy="492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4A6C05B0-872A-4BC4-B1D3-96B9D7574E15}"/>
              </a:ext>
            </a:extLst>
          </p:cNvPr>
          <p:cNvSpPr txBox="1"/>
          <p:nvPr/>
        </p:nvSpPr>
        <p:spPr>
          <a:xfrm>
            <a:off x="9814503" y="1791403"/>
            <a:ext cx="1277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20 </a:t>
            </a:r>
            <a:r>
              <a:rPr lang="de-DE" sz="1200" dirty="0" err="1"/>
              <a:t>kSPS</a:t>
            </a:r>
            <a:r>
              <a:rPr lang="de-DE" sz="1200" dirty="0"/>
              <a:t> x 12bit</a:t>
            </a: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CFA75268-C8F2-4622-B22E-053DD68C30E8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9908110" y="3727934"/>
            <a:ext cx="5453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323C39BA-951B-4653-A3AE-4A23E1326197}"/>
              </a:ext>
            </a:extLst>
          </p:cNvPr>
          <p:cNvSpPr txBox="1"/>
          <p:nvPr/>
        </p:nvSpPr>
        <p:spPr>
          <a:xfrm>
            <a:off x="9684592" y="3450935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Threshold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D64B8E9D-1297-42FC-8A26-BD09CB8A7B42}"/>
              </a:ext>
            </a:extLst>
          </p:cNvPr>
          <p:cNvSpPr/>
          <p:nvPr/>
        </p:nvSpPr>
        <p:spPr>
          <a:xfrm>
            <a:off x="10453460" y="3943934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Frame-Generator</a:t>
            </a: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7733836D-E109-4FAD-94B9-88E7A2B5325B}"/>
              </a:ext>
            </a:extLst>
          </p:cNvPr>
          <p:cNvCxnSpPr>
            <a:cxnSpLocks/>
            <a:stCxn id="39" idx="2"/>
            <a:endCxn id="31" idx="0"/>
          </p:cNvCxnSpPr>
          <p:nvPr/>
        </p:nvCxnSpPr>
        <p:spPr>
          <a:xfrm>
            <a:off x="11173460" y="4375934"/>
            <a:ext cx="0" cy="49068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5CF547BE-DCD6-4D53-BF15-2152F1D954D9}"/>
              </a:ext>
            </a:extLst>
          </p:cNvPr>
          <p:cNvSpPr txBox="1"/>
          <p:nvPr/>
        </p:nvSpPr>
        <p:spPr>
          <a:xfrm>
            <a:off x="10242504" y="4482439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64 x 12bit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82E296CF-D7F7-43CE-9AA2-58DC8894A472}"/>
              </a:ext>
            </a:extLst>
          </p:cNvPr>
          <p:cNvSpPr txBox="1"/>
          <p:nvPr/>
        </p:nvSpPr>
        <p:spPr>
          <a:xfrm>
            <a:off x="10333165" y="5544782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noCluster</a:t>
            </a:r>
            <a:endParaRPr lang="de-DE" sz="1200" dirty="0"/>
          </a:p>
        </p:txBody>
      </p: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B3099688-DD70-41F3-9E81-A34A59910890}"/>
              </a:ext>
            </a:extLst>
          </p:cNvPr>
          <p:cNvCxnSpPr>
            <a:cxnSpLocks/>
          </p:cNvCxnSpPr>
          <p:nvPr/>
        </p:nvCxnSpPr>
        <p:spPr>
          <a:xfrm>
            <a:off x="11182488" y="6222945"/>
            <a:ext cx="0" cy="492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923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8A1747D-E7EF-4D1E-8F9A-FBE3187C22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C6E164-82A6-4BAE-B476-5E9FDBFC96D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01.08.2022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5FDB09-6F55-4ABC-8AB0-F16F7004D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90B3428-25D8-4E8D-A00F-237E4047C9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Aktueller Aufbau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60439B69-BC85-4CC0-90FF-2F052BD1BE94}"/>
              </a:ext>
            </a:extLst>
          </p:cNvPr>
          <p:cNvCxnSpPr>
            <a:cxnSpLocks/>
            <a:stCxn id="34" idx="1"/>
            <a:endCxn id="26" idx="3"/>
          </p:cNvCxnSpPr>
          <p:nvPr/>
        </p:nvCxnSpPr>
        <p:spPr>
          <a:xfrm flipH="1" flipV="1">
            <a:off x="8796000" y="3382619"/>
            <a:ext cx="1657460" cy="26243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Grafik 25">
            <a:extLst>
              <a:ext uri="{FF2B5EF4-FFF2-40B4-BE49-F238E27FC236}">
                <a16:creationId xmlns:a16="http://schemas.microsoft.com/office/drawing/2014/main" id="{9C5CF383-C200-4821-B5BA-747B27D9B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000" y="1308779"/>
            <a:ext cx="5400000" cy="4147680"/>
          </a:xfrm>
          <a:prstGeom prst="rect">
            <a:avLst/>
          </a:prstGeom>
        </p:spPr>
      </p:pic>
      <p:sp>
        <p:nvSpPr>
          <p:cNvPr id="30" name="Rechteck 29">
            <a:extLst>
              <a:ext uri="{FF2B5EF4-FFF2-40B4-BE49-F238E27FC236}">
                <a16:creationId xmlns:a16="http://schemas.microsoft.com/office/drawing/2014/main" id="{BDB7B9A2-9231-47E7-AFCA-CB48F642A8E7}"/>
              </a:ext>
            </a:extLst>
          </p:cNvPr>
          <p:cNvSpPr/>
          <p:nvPr/>
        </p:nvSpPr>
        <p:spPr>
          <a:xfrm>
            <a:off x="10453460" y="215609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Daten-Eingang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243B967F-5058-474D-B927-698A6AF74C2D}"/>
              </a:ext>
            </a:extLst>
          </p:cNvPr>
          <p:cNvSpPr/>
          <p:nvPr/>
        </p:nvSpPr>
        <p:spPr>
          <a:xfrm>
            <a:off x="10453460" y="258809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chemeClr val="tx1"/>
                </a:solidFill>
              </a:rPr>
              <a:t>Vorarbeitung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E6B00624-6583-4C10-8A0C-895FB1558566}"/>
              </a:ext>
            </a:extLst>
          </p:cNvPr>
          <p:cNvSpPr/>
          <p:nvPr/>
        </p:nvSpPr>
        <p:spPr>
          <a:xfrm>
            <a:off x="10453460" y="3511934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Spike-Detektion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07029C0F-5241-4B4C-B7F7-EF2B27CC826C}"/>
              </a:ext>
            </a:extLst>
          </p:cNvPr>
          <p:cNvSpPr/>
          <p:nvPr/>
        </p:nvSpPr>
        <p:spPr>
          <a:xfrm>
            <a:off x="10453460" y="486662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Merkmals-extraktion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408E436C-4849-4FE2-80C8-777C931F69DF}"/>
              </a:ext>
            </a:extLst>
          </p:cNvPr>
          <p:cNvSpPr/>
          <p:nvPr/>
        </p:nvSpPr>
        <p:spPr>
          <a:xfrm>
            <a:off x="10453460" y="5790945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Clustern</a:t>
            </a: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148A438B-9FDA-4559-AC07-172B0361E23C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11173460" y="1712748"/>
            <a:ext cx="0" cy="4433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EBD0FB65-3A87-44D5-8EB2-D1753F4F9503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11173460" y="3020091"/>
            <a:ext cx="0" cy="4918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908782A2-236A-4F4B-B0C1-E84530B05E2A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>
            <a:off x="11173460" y="5298621"/>
            <a:ext cx="0" cy="492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2F66BCE6-BC5E-498B-A901-A9B6DA11C12B}"/>
              </a:ext>
            </a:extLst>
          </p:cNvPr>
          <p:cNvSpPr txBox="1"/>
          <p:nvPr/>
        </p:nvSpPr>
        <p:spPr>
          <a:xfrm>
            <a:off x="9814503" y="1791403"/>
            <a:ext cx="1277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20 </a:t>
            </a:r>
            <a:r>
              <a:rPr lang="de-DE" sz="1200" dirty="0" err="1"/>
              <a:t>kSPS</a:t>
            </a:r>
            <a:r>
              <a:rPr lang="de-DE" sz="1200" dirty="0"/>
              <a:t> x 12bit</a:t>
            </a: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E81AFB0E-E407-4FB1-86B7-FF78E9597822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9908110" y="3727934"/>
            <a:ext cx="5453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D6CDC3A9-3C50-4975-861C-8A3A7D85D47C}"/>
              </a:ext>
            </a:extLst>
          </p:cNvPr>
          <p:cNvSpPr txBox="1"/>
          <p:nvPr/>
        </p:nvSpPr>
        <p:spPr>
          <a:xfrm>
            <a:off x="9684592" y="3450935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Threshold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60AB305D-5E93-41B5-8331-8F5E187D6598}"/>
              </a:ext>
            </a:extLst>
          </p:cNvPr>
          <p:cNvSpPr/>
          <p:nvPr/>
        </p:nvSpPr>
        <p:spPr>
          <a:xfrm>
            <a:off x="10453460" y="3943934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Frame-Generator</a:t>
            </a:r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A36BD829-37A0-45C1-B2F6-BBF71D11F218}"/>
              </a:ext>
            </a:extLst>
          </p:cNvPr>
          <p:cNvCxnSpPr>
            <a:cxnSpLocks/>
            <a:stCxn id="41" idx="2"/>
            <a:endCxn id="33" idx="0"/>
          </p:cNvCxnSpPr>
          <p:nvPr/>
        </p:nvCxnSpPr>
        <p:spPr>
          <a:xfrm>
            <a:off x="11173460" y="4375934"/>
            <a:ext cx="0" cy="49068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C5650070-66D2-4B45-836D-2241AA4FE11F}"/>
              </a:ext>
            </a:extLst>
          </p:cNvPr>
          <p:cNvSpPr txBox="1"/>
          <p:nvPr/>
        </p:nvSpPr>
        <p:spPr>
          <a:xfrm>
            <a:off x="10242504" y="4482439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64 x 12bit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B95EB3CF-7187-4007-B934-4194A1760097}"/>
              </a:ext>
            </a:extLst>
          </p:cNvPr>
          <p:cNvSpPr txBox="1"/>
          <p:nvPr/>
        </p:nvSpPr>
        <p:spPr>
          <a:xfrm>
            <a:off x="10333165" y="5544782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noCluster</a:t>
            </a:r>
            <a:endParaRPr lang="de-DE" sz="1200" dirty="0"/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C42F33F0-0469-4E83-A105-A3E1BD34E211}"/>
              </a:ext>
            </a:extLst>
          </p:cNvPr>
          <p:cNvCxnSpPr>
            <a:cxnSpLocks/>
          </p:cNvCxnSpPr>
          <p:nvPr/>
        </p:nvCxnSpPr>
        <p:spPr>
          <a:xfrm>
            <a:off x="11182488" y="6222945"/>
            <a:ext cx="0" cy="492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59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8A1747D-E7EF-4D1E-8F9A-FBE3187C22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C6E164-82A6-4BAE-B476-5E9FDBFC96D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01.08.2022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5FDB09-6F55-4ABC-8AB0-F16F7004D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90B3428-25D8-4E8D-A00F-237E4047C9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Aktueller Aufbau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6CA2B3D8-B0E5-408A-A956-2444AEE24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169" y="1183561"/>
            <a:ext cx="2984559" cy="2355629"/>
          </a:xfrm>
          <a:prstGeom prst="rect">
            <a:avLst/>
          </a:prstGeom>
        </p:spPr>
      </p:pic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CFD4A48E-F9CA-4AFA-B148-B547457A6C70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3305449" y="3539190"/>
            <a:ext cx="0" cy="3061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1E0ED123-6259-4DB2-8652-56AD8BEAD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050" y="1106874"/>
            <a:ext cx="2372091" cy="1909579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363BDA3-D760-4873-9691-A313EED0D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006" y="3138847"/>
            <a:ext cx="2377136" cy="182639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932A037B-BAE4-492B-9C79-7127CE4A0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3169" y="3838199"/>
            <a:ext cx="2984559" cy="2461806"/>
          </a:xfrm>
          <a:prstGeom prst="rect">
            <a:avLst/>
          </a:prstGeom>
        </p:spPr>
      </p:pic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74E1D81-18FD-4DC3-A563-629485D4C6F8}"/>
              </a:ext>
            </a:extLst>
          </p:cNvPr>
          <p:cNvCxnSpPr>
            <a:cxnSpLocks/>
            <a:stCxn id="47" idx="1"/>
            <a:endCxn id="27" idx="3"/>
          </p:cNvCxnSpPr>
          <p:nvPr/>
        </p:nvCxnSpPr>
        <p:spPr>
          <a:xfrm flipH="1" flipV="1">
            <a:off x="8188141" y="2061664"/>
            <a:ext cx="2265319" cy="20982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19EB8C1E-7659-4573-BA04-A3AD8D824089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4797728" y="5069102"/>
            <a:ext cx="6375732" cy="14476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D9180985-0D98-4403-929D-7A08C353F016}"/>
              </a:ext>
            </a:extLst>
          </p:cNvPr>
          <p:cNvCxnSpPr>
            <a:cxnSpLocks/>
            <a:stCxn id="40" idx="1"/>
            <a:endCxn id="28" idx="3"/>
          </p:cNvCxnSpPr>
          <p:nvPr/>
        </p:nvCxnSpPr>
        <p:spPr>
          <a:xfrm flipH="1" flipV="1">
            <a:off x="8188142" y="4052044"/>
            <a:ext cx="2265318" cy="19549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776D218F-603B-4840-A4C0-9999C9F55D0C}"/>
              </a:ext>
            </a:extLst>
          </p:cNvPr>
          <p:cNvSpPr/>
          <p:nvPr/>
        </p:nvSpPr>
        <p:spPr>
          <a:xfrm>
            <a:off x="10453460" y="215609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Daten-Eingang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76730172-08E7-4783-ABAC-74FA56210578}"/>
              </a:ext>
            </a:extLst>
          </p:cNvPr>
          <p:cNvSpPr/>
          <p:nvPr/>
        </p:nvSpPr>
        <p:spPr>
          <a:xfrm>
            <a:off x="10453460" y="258809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chemeClr val="tx1"/>
                </a:solidFill>
              </a:rPr>
              <a:t>Vorarbeitung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A90A956B-E6F4-42FB-A53F-A2996C205F66}"/>
              </a:ext>
            </a:extLst>
          </p:cNvPr>
          <p:cNvSpPr/>
          <p:nvPr/>
        </p:nvSpPr>
        <p:spPr>
          <a:xfrm>
            <a:off x="10453460" y="3511934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Spike-Detektion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C66297D0-B874-4E3C-81CD-B2C8352F3CE7}"/>
              </a:ext>
            </a:extLst>
          </p:cNvPr>
          <p:cNvSpPr/>
          <p:nvPr/>
        </p:nvSpPr>
        <p:spPr>
          <a:xfrm>
            <a:off x="10453460" y="486662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Merkmals-extraktion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F0F93E11-2992-4AE8-B94A-CAA9CB84B8C9}"/>
              </a:ext>
            </a:extLst>
          </p:cNvPr>
          <p:cNvSpPr/>
          <p:nvPr/>
        </p:nvSpPr>
        <p:spPr>
          <a:xfrm>
            <a:off x="10453460" y="5790945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Clustern</a:t>
            </a:r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C5E171F8-C67A-4A53-BA66-507BAB53D5E0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11173460" y="1712748"/>
            <a:ext cx="0" cy="4433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3F5E89FE-BA4C-42B2-9C49-F9D1B8AEB75E}"/>
              </a:ext>
            </a:extLst>
          </p:cNvPr>
          <p:cNvCxnSpPr>
            <a:cxnSpLocks/>
            <a:stCxn id="37" idx="2"/>
            <a:endCxn id="38" idx="0"/>
          </p:cNvCxnSpPr>
          <p:nvPr/>
        </p:nvCxnSpPr>
        <p:spPr>
          <a:xfrm>
            <a:off x="11173460" y="3020091"/>
            <a:ext cx="0" cy="4918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C08598B3-AAD0-4B10-A3F2-66B3BBD8D224}"/>
              </a:ext>
            </a:extLst>
          </p:cNvPr>
          <p:cNvCxnSpPr>
            <a:cxnSpLocks/>
            <a:stCxn id="39" idx="2"/>
            <a:endCxn id="40" idx="0"/>
          </p:cNvCxnSpPr>
          <p:nvPr/>
        </p:nvCxnSpPr>
        <p:spPr>
          <a:xfrm>
            <a:off x="11173460" y="5298621"/>
            <a:ext cx="0" cy="492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DACCE73E-EB31-403C-BB71-E37CA9C58C79}"/>
              </a:ext>
            </a:extLst>
          </p:cNvPr>
          <p:cNvSpPr txBox="1"/>
          <p:nvPr/>
        </p:nvSpPr>
        <p:spPr>
          <a:xfrm>
            <a:off x="9814503" y="1791403"/>
            <a:ext cx="1277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20 </a:t>
            </a:r>
            <a:r>
              <a:rPr lang="de-DE" sz="1200" dirty="0" err="1"/>
              <a:t>kSPS</a:t>
            </a:r>
            <a:r>
              <a:rPr lang="de-DE" sz="1200" dirty="0"/>
              <a:t> x 12bit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74CCE222-4EEE-4252-B3DB-14DF4723C4E7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9908110" y="3727934"/>
            <a:ext cx="5453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B2AA7D77-9113-4EB4-A460-F391E691EC19}"/>
              </a:ext>
            </a:extLst>
          </p:cNvPr>
          <p:cNvSpPr txBox="1"/>
          <p:nvPr/>
        </p:nvSpPr>
        <p:spPr>
          <a:xfrm>
            <a:off x="9684592" y="3450935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Threshold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22B351F4-5809-431B-8CBD-0964211C40EB}"/>
              </a:ext>
            </a:extLst>
          </p:cNvPr>
          <p:cNvSpPr/>
          <p:nvPr/>
        </p:nvSpPr>
        <p:spPr>
          <a:xfrm>
            <a:off x="10453460" y="3943934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Frame-Generator</a:t>
            </a:r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48CD0F1B-FEAD-431B-BCF9-C334CC3DD6C4}"/>
              </a:ext>
            </a:extLst>
          </p:cNvPr>
          <p:cNvCxnSpPr>
            <a:cxnSpLocks/>
            <a:stCxn id="47" idx="2"/>
            <a:endCxn id="39" idx="0"/>
          </p:cNvCxnSpPr>
          <p:nvPr/>
        </p:nvCxnSpPr>
        <p:spPr>
          <a:xfrm>
            <a:off x="11173460" y="4375934"/>
            <a:ext cx="0" cy="49068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id="{4926F2D7-4A1B-4D90-896B-0CE20E44BE96}"/>
              </a:ext>
            </a:extLst>
          </p:cNvPr>
          <p:cNvSpPr txBox="1"/>
          <p:nvPr/>
        </p:nvSpPr>
        <p:spPr>
          <a:xfrm>
            <a:off x="10242504" y="4482439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64 x 12bit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10348567-4F78-431C-BA3B-232560AFE1D4}"/>
              </a:ext>
            </a:extLst>
          </p:cNvPr>
          <p:cNvSpPr txBox="1"/>
          <p:nvPr/>
        </p:nvSpPr>
        <p:spPr>
          <a:xfrm>
            <a:off x="10333165" y="5544782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noCluster</a:t>
            </a:r>
            <a:endParaRPr lang="de-DE" sz="1200" dirty="0"/>
          </a:p>
        </p:txBody>
      </p: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5516FD6D-D1E6-4314-917D-6C84AD3D12BC}"/>
              </a:ext>
            </a:extLst>
          </p:cNvPr>
          <p:cNvCxnSpPr>
            <a:cxnSpLocks/>
          </p:cNvCxnSpPr>
          <p:nvPr/>
        </p:nvCxnSpPr>
        <p:spPr>
          <a:xfrm>
            <a:off x="11182488" y="6222945"/>
            <a:ext cx="0" cy="492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CC9AD5F2-FC84-BE53-E267-07830BC163AD}"/>
                  </a:ext>
                </a:extLst>
              </p:cNvPr>
              <p:cNvSpPr txBox="1"/>
              <p:nvPr/>
            </p:nvSpPr>
            <p:spPr>
              <a:xfrm rot="16200000">
                <a:off x="530197" y="1948633"/>
                <a:ext cx="1679755" cy="8254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dirty="0"/>
                  <a:t>Firing Rate</a:t>
                </a:r>
                <a:br>
                  <a:rPr lang="de-DE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𝑠𝑝𝑖𝑘𝑒𝑠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𝐶𝑙𝑢𝑠𝑡𝑒𝑟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CC9AD5F2-FC84-BE53-E267-07830BC16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30197" y="1948633"/>
                <a:ext cx="1679755" cy="825482"/>
              </a:xfrm>
              <a:prstGeom prst="rect">
                <a:avLst/>
              </a:prstGeom>
              <a:blipFill>
                <a:blip r:embed="rId6"/>
                <a:stretch>
                  <a:fillRect l="-3704" r="-296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feld 32">
            <a:extLst>
              <a:ext uri="{FF2B5EF4-FFF2-40B4-BE49-F238E27FC236}">
                <a16:creationId xmlns:a16="http://schemas.microsoft.com/office/drawing/2014/main" id="{D84CFC57-6150-C18A-286A-B49025728B3E}"/>
              </a:ext>
            </a:extLst>
          </p:cNvPr>
          <p:cNvSpPr txBox="1"/>
          <p:nvPr/>
        </p:nvSpPr>
        <p:spPr>
          <a:xfrm rot="16200000">
            <a:off x="691701" y="4780575"/>
            <a:ext cx="1351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Spike Ticks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EA20D734-D49B-79A4-3DF7-9BC74D1714F8}"/>
              </a:ext>
            </a:extLst>
          </p:cNvPr>
          <p:cNvSpPr txBox="1"/>
          <p:nvPr/>
        </p:nvSpPr>
        <p:spPr>
          <a:xfrm rot="16200000">
            <a:off x="4827321" y="1883736"/>
            <a:ext cx="1608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Spike Frames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62A6054-A5BD-5DA7-5373-C4CDCD90D58F}"/>
              </a:ext>
            </a:extLst>
          </p:cNvPr>
          <p:cNvSpPr txBox="1"/>
          <p:nvPr/>
        </p:nvSpPr>
        <p:spPr>
          <a:xfrm rot="16200000">
            <a:off x="4822273" y="3864226"/>
            <a:ext cx="1608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Spike Frames</a:t>
            </a:r>
          </a:p>
        </p:txBody>
      </p:sp>
    </p:spTree>
    <p:extLst>
      <p:ext uri="{BB962C8B-B14F-4D97-AF65-F5344CB8AC3E}">
        <p14:creationId xmlns:p14="http://schemas.microsoft.com/office/powerpoint/2010/main" val="444282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ECCF43-9EEE-4560-9E9A-BA37C7B30E7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01.08.2022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00A28E2-3473-4D6D-8990-5592C3DE69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38E47D8-7EFD-452D-BDF0-C57F9FB909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Schnittstelle/Datenübergabe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8F82A9C2-3D8D-4575-AF42-5D901CAF9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096" y="1110955"/>
            <a:ext cx="2525807" cy="18000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93D395A0-00A6-47C1-A52A-163F0B72E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570" y="1110955"/>
            <a:ext cx="1357167" cy="1800000"/>
          </a:xfrm>
          <a:prstGeom prst="rect">
            <a:avLst/>
          </a:prstGeom>
        </p:spPr>
      </p:pic>
      <p:pic>
        <p:nvPicPr>
          <p:cNvPr id="22" name="Grafik 21" descr="Ein Bild, das drinnen, Computer, Elektronik enthält.&#10;&#10;Automatisch generierte Beschreibung">
            <a:extLst>
              <a:ext uri="{FF2B5EF4-FFF2-40B4-BE49-F238E27FC236}">
                <a16:creationId xmlns:a16="http://schemas.microsoft.com/office/drawing/2014/main" id="{75901D48-EDB6-430B-8B01-80F957E93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2601" y="1110955"/>
            <a:ext cx="2400000" cy="1800000"/>
          </a:xfrm>
          <a:prstGeom prst="rect">
            <a:avLst/>
          </a:prstGeom>
        </p:spPr>
      </p:pic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635BA096-A4A3-4DDE-B20B-659CA23CB5FE}"/>
              </a:ext>
            </a:extLst>
          </p:cNvPr>
          <p:cNvSpPr/>
          <p:nvPr/>
        </p:nvSpPr>
        <p:spPr>
          <a:xfrm>
            <a:off x="1973152" y="3135395"/>
            <a:ext cx="2160000" cy="12600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Low-Power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Analog-Frontend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mit reduzierter Datenrate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9CFDF3B9-C54C-4A83-9C6C-738642764240}"/>
              </a:ext>
            </a:extLst>
          </p:cNvPr>
          <p:cNvSpPr/>
          <p:nvPr/>
        </p:nvSpPr>
        <p:spPr>
          <a:xfrm>
            <a:off x="4992876" y="3135395"/>
            <a:ext cx="2160000" cy="126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KI-basiertes Online Spike-</a:t>
            </a:r>
            <a:r>
              <a:rPr lang="de-DE" dirty="0" err="1">
                <a:solidFill>
                  <a:schemeClr val="tx1"/>
                </a:solidFill>
              </a:rPr>
              <a:t>Sorting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4E4A55F1-3517-4748-A1CD-7EFD446896FB}"/>
              </a:ext>
            </a:extLst>
          </p:cNvPr>
          <p:cNvSpPr/>
          <p:nvPr/>
        </p:nvSpPr>
        <p:spPr>
          <a:xfrm>
            <a:off x="8012601" y="3135395"/>
            <a:ext cx="2160000" cy="126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Neuronaler Decoder</a:t>
            </a: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6304DC9D-A2EC-41CA-BE8D-A047ABF99C9E}"/>
              </a:ext>
            </a:extLst>
          </p:cNvPr>
          <p:cNvSpPr/>
          <p:nvPr/>
        </p:nvSpPr>
        <p:spPr>
          <a:xfrm>
            <a:off x="1973153" y="4395395"/>
            <a:ext cx="8199448" cy="70133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Neuronaler Datensimulator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4FC561F8-32F8-4A1A-BF55-66E5F5C2ECC1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4133152" y="3765395"/>
            <a:ext cx="8597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C5985D8-44E7-4310-A0D8-4F648B29C8FE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7152876" y="3765395"/>
            <a:ext cx="859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69D9A3E1-B41C-56E1-A251-02AE4E0F673E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3745329" y="3791109"/>
            <a:ext cx="817685" cy="16578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78D4C2CF-36C6-D6BF-C5E6-EDF0D5C71C45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7582738" y="3840480"/>
            <a:ext cx="500137" cy="16084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fik 31">
            <a:extLst>
              <a:ext uri="{FF2B5EF4-FFF2-40B4-BE49-F238E27FC236}">
                <a16:creationId xmlns:a16="http://schemas.microsoft.com/office/drawing/2014/main" id="{D8CDDAAB-9308-59D1-AD5E-A4C16B9893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9356" y="4548937"/>
            <a:ext cx="2235973" cy="180000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2DCA1E09-8BC8-AE54-D472-029B7C90A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2875" y="4548937"/>
            <a:ext cx="2182222" cy="1800000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856EE2A4-AE00-B52C-3853-AE105380BEDB}"/>
              </a:ext>
            </a:extLst>
          </p:cNvPr>
          <p:cNvSpPr txBox="1"/>
          <p:nvPr/>
        </p:nvSpPr>
        <p:spPr>
          <a:xfrm>
            <a:off x="1504001" y="6348937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Spike Frames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9CD6436A-E6F7-581E-237A-51BF10B7030F}"/>
              </a:ext>
            </a:extLst>
          </p:cNvPr>
          <p:cNvSpPr txBox="1"/>
          <p:nvPr/>
        </p:nvSpPr>
        <p:spPr>
          <a:xfrm>
            <a:off x="8082875" y="6348937"/>
            <a:ext cx="1351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Spike Ticks</a:t>
            </a:r>
          </a:p>
        </p:txBody>
      </p:sp>
    </p:spTree>
    <p:extLst>
      <p:ext uri="{BB962C8B-B14F-4D97-AF65-F5344CB8AC3E}">
        <p14:creationId xmlns:p14="http://schemas.microsoft.com/office/powerpoint/2010/main" val="3323443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74E7F95-9C2E-443F-883B-9B20391D68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Einführung</a:t>
            </a:r>
          </a:p>
        </p:txBody>
      </p:sp>
    </p:spTree>
    <p:extLst>
      <p:ext uri="{BB962C8B-B14F-4D97-AF65-F5344CB8AC3E}">
        <p14:creationId xmlns:p14="http://schemas.microsoft.com/office/powerpoint/2010/main" val="2803968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C7FC090-2909-4E86-A659-7291E82E9C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Software &amp;</a:t>
            </a:r>
          </a:p>
          <a:p>
            <a:r>
              <a:rPr lang="de-DE" dirty="0"/>
              <a:t>Datenquellen</a:t>
            </a:r>
          </a:p>
        </p:txBody>
      </p:sp>
    </p:spTree>
    <p:extLst>
      <p:ext uri="{BB962C8B-B14F-4D97-AF65-F5344CB8AC3E}">
        <p14:creationId xmlns:p14="http://schemas.microsoft.com/office/powerpoint/2010/main" val="2689071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3A8D78B-D9A1-44A4-A035-42675442BF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Software-Anforderungen</a:t>
            </a:r>
          </a:p>
          <a:p>
            <a:pPr lvl="1"/>
            <a:r>
              <a:rPr lang="de-DE" dirty="0"/>
              <a:t>MATLAB R2022a</a:t>
            </a:r>
          </a:p>
          <a:p>
            <a:pPr lvl="1"/>
            <a:r>
              <a:rPr lang="de-DE" dirty="0"/>
              <a:t>Zusätzliche Tools</a:t>
            </a:r>
          </a:p>
          <a:p>
            <a:pPr lvl="2"/>
            <a:r>
              <a:rPr lang="de-DE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Fuzzy</a:t>
            </a:r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de-DE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Logic</a:t>
            </a:r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Toolbox</a:t>
            </a:r>
            <a:endParaRPr lang="en-GB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2"/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Communications Toolbox</a:t>
            </a:r>
          </a:p>
          <a:p>
            <a:pPr lvl="2"/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</a:rPr>
              <a:t>ParallelComputing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</a:rPr>
              <a:t> Toolbox</a:t>
            </a:r>
          </a:p>
          <a:p>
            <a:pPr lvl="2"/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Python Installer (</a:t>
            </a:r>
            <a:r>
              <a:rPr lang="de-DE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)</a:t>
            </a:r>
          </a:p>
          <a:p>
            <a:pPr lvl="1"/>
            <a:endParaRPr lang="de-DE" dirty="0">
              <a:latin typeface="Calibri" panose="020F0502020204030204" pitchFamily="34" charset="0"/>
            </a:endParaRPr>
          </a:p>
          <a:p>
            <a:r>
              <a:rPr lang="de-DE" dirty="0">
                <a:latin typeface="Calibri" panose="020F0502020204030204" pitchFamily="34" charset="0"/>
              </a:rPr>
              <a:t>Orderstruktur (auf </a:t>
            </a:r>
            <a:r>
              <a:rPr lang="de-DE" dirty="0" err="1">
                <a:latin typeface="Calibri" panose="020F0502020204030204" pitchFamily="34" charset="0"/>
              </a:rPr>
              <a:t>sciebo</a:t>
            </a:r>
            <a:r>
              <a:rPr lang="de-DE" dirty="0">
                <a:latin typeface="Calibri" panose="020F0502020204030204" pitchFamily="34" charset="0"/>
              </a:rPr>
              <a:t>)</a:t>
            </a:r>
          </a:p>
          <a:p>
            <a:pPr lvl="1"/>
            <a:r>
              <a:rPr lang="de-DE" dirty="0">
                <a:latin typeface="Calibri" panose="020F0502020204030204" pitchFamily="34" charset="0"/>
              </a:rPr>
              <a:t>0_old 		Alte Versionen, die nicht mehr zur Verwendung stehen</a:t>
            </a:r>
          </a:p>
          <a:p>
            <a:pPr lvl="1"/>
            <a:r>
              <a:rPr lang="de-DE" dirty="0">
                <a:latin typeface="Calibri" panose="020F0502020204030204" pitchFamily="34" charset="0"/>
              </a:rPr>
              <a:t>1_Docu		Dokumentation</a:t>
            </a:r>
          </a:p>
          <a:p>
            <a:pPr lvl="1"/>
            <a:r>
              <a:rPr lang="de-DE" dirty="0">
                <a:latin typeface="Calibri" panose="020F0502020204030204" pitchFamily="34" charset="0"/>
              </a:rPr>
              <a:t>2_Data		Neuro-Daten</a:t>
            </a:r>
          </a:p>
          <a:p>
            <a:pPr lvl="1"/>
            <a:r>
              <a:rPr lang="de-DE" dirty="0">
                <a:latin typeface="Calibri" panose="020F0502020204030204" pitchFamily="34" charset="0"/>
              </a:rPr>
              <a:t>3_OtherSoftware	Andere Tools bzgl. Spike-Sorter</a:t>
            </a:r>
          </a:p>
          <a:p>
            <a:pPr lvl="1"/>
            <a:r>
              <a:rPr lang="de-DE" dirty="0" err="1">
                <a:latin typeface="Calibri" panose="020F0502020204030204" pitchFamily="34" charset="0"/>
              </a:rPr>
              <a:t>main.m</a:t>
            </a:r>
            <a:r>
              <a:rPr lang="de-DE" dirty="0">
                <a:latin typeface="Calibri" panose="020F0502020204030204" pitchFamily="34" charset="0"/>
              </a:rPr>
              <a:t>		Hauptprogramm zur Durchführung des Spike-Sorters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73CA11-787A-491D-9BB3-21F3963DA69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5EE0FA0-657A-4AAE-A0D0-43F5D775B81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01.08.2022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A19185-6852-42CF-9F9B-1D7BCA371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5D8E039-46C7-47EC-BFD0-848E8D25D1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Allgemeines</a:t>
            </a:r>
          </a:p>
        </p:txBody>
      </p:sp>
    </p:spTree>
    <p:extLst>
      <p:ext uri="{BB962C8B-B14F-4D97-AF65-F5344CB8AC3E}">
        <p14:creationId xmlns:p14="http://schemas.microsoft.com/office/powerpoint/2010/main" val="3149634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EC2C820-5B20-429D-B773-FFC7530A95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46D095-50EB-5080-A681-7B09DCE0D0F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01.08.2022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2741EE-D139-1444-F011-2647CBA78F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Slide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BC3936D-3BCA-4F7C-7924-6C1A66D9B2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2845" y="243158"/>
            <a:ext cx="9351747" cy="701335"/>
          </a:xfrm>
        </p:spPr>
        <p:txBody>
          <a:bodyPr/>
          <a:lstStyle/>
          <a:p>
            <a:r>
              <a:rPr lang="de-DE" dirty="0"/>
              <a:t>Übersicht der Datensätze</a:t>
            </a:r>
          </a:p>
        </p:txBody>
      </p:sp>
      <p:graphicFrame>
        <p:nvGraphicFramePr>
          <p:cNvPr id="7" name="Tabelle 7">
            <a:extLst>
              <a:ext uri="{FF2B5EF4-FFF2-40B4-BE49-F238E27FC236}">
                <a16:creationId xmlns:a16="http://schemas.microsoft.com/office/drawing/2014/main" id="{DB4B9AC8-F401-20C9-DA2B-821F4749A1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157796"/>
              </p:ext>
            </p:extLst>
          </p:nvPr>
        </p:nvGraphicFramePr>
        <p:xfrm>
          <a:off x="387130" y="990128"/>
          <a:ext cx="11417740" cy="422656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382949779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413118835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170064720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31870056"/>
                    </a:ext>
                  </a:extLst>
                </a:gridCol>
                <a:gridCol w="1013740">
                  <a:extLst>
                    <a:ext uri="{9D8B030D-6E8A-4147-A177-3AD203B41FA5}">
                      <a16:colId xmlns:a16="http://schemas.microsoft.com/office/drawing/2014/main" val="3472179201"/>
                    </a:ext>
                  </a:extLst>
                </a:gridCol>
                <a:gridCol w="1259633">
                  <a:extLst>
                    <a:ext uri="{9D8B030D-6E8A-4147-A177-3AD203B41FA5}">
                      <a16:colId xmlns:a16="http://schemas.microsoft.com/office/drawing/2014/main" val="668318377"/>
                    </a:ext>
                  </a:extLst>
                </a:gridCol>
                <a:gridCol w="933994">
                  <a:extLst>
                    <a:ext uri="{9D8B030D-6E8A-4147-A177-3AD203B41FA5}">
                      <a16:colId xmlns:a16="http://schemas.microsoft.com/office/drawing/2014/main" val="3376602354"/>
                    </a:ext>
                  </a:extLst>
                </a:gridCol>
                <a:gridCol w="1622373">
                  <a:extLst>
                    <a:ext uri="{9D8B030D-6E8A-4147-A177-3AD203B41FA5}">
                      <a16:colId xmlns:a16="http://schemas.microsoft.com/office/drawing/2014/main" val="3427264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#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Inhalt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Anzahl / Dauer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Autor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Kanal-anzahl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System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err="1"/>
                        <a:t>Labeling</a:t>
                      </a:r>
                      <a:r>
                        <a:rPr lang="de-DE" sz="1400" dirty="0"/>
                        <a:t>?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Links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228631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1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Synth. Datensätze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5* 2 min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R. </a:t>
                      </a:r>
                      <a:r>
                        <a:rPr lang="de-DE" sz="1400" dirty="0" err="1"/>
                        <a:t>Quiroga</a:t>
                      </a:r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k.A</a:t>
                      </a:r>
                      <a:r>
                        <a:rPr lang="de-DE" sz="1400" dirty="0"/>
                        <a:t>.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Ja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Daten</a:t>
                      </a:r>
                      <a:r>
                        <a:rPr lang="de-DE" sz="1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de-DE" sz="1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DOI</a:t>
                      </a:r>
                      <a:endParaRPr lang="de-DE" sz="1400" dirty="0">
                        <a:solidFill>
                          <a:schemeClr val="tx2"/>
                        </a:solidFill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386939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2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Synth. Datensätze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95* 2 min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R. </a:t>
                      </a:r>
                      <a:r>
                        <a:rPr lang="de-DE" sz="1400" dirty="0" err="1"/>
                        <a:t>Quiroga</a:t>
                      </a:r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k.A</a:t>
                      </a:r>
                      <a:r>
                        <a:rPr lang="de-DE" sz="1400" dirty="0"/>
                        <a:t>.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Ja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Link</a:t>
                      </a:r>
                      <a:r>
                        <a:rPr lang="de-DE" sz="1400" dirty="0">
                          <a:solidFill>
                            <a:schemeClr val="tx2"/>
                          </a:solidFill>
                        </a:rPr>
                        <a:t>, </a:t>
                      </a:r>
                      <a:r>
                        <a:rPr lang="de-DE" sz="1400" dirty="0">
                          <a:solidFill>
                            <a:schemeClr val="tx2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DOI</a:t>
                      </a:r>
                      <a:endParaRPr lang="de-DE" sz="1400" dirty="0">
                        <a:solidFill>
                          <a:schemeClr val="tx2"/>
                        </a:solidFill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791160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3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Synth. Datensätze (Bench.)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23* 3 min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R. </a:t>
                      </a:r>
                      <a:r>
                        <a:rPr lang="de-DE" sz="1400" dirty="0" err="1"/>
                        <a:t>Quiroga</a:t>
                      </a:r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k.A</a:t>
                      </a:r>
                      <a:r>
                        <a:rPr lang="de-DE" sz="1400" dirty="0"/>
                        <a:t>.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Ja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Link</a:t>
                      </a:r>
                      <a:r>
                        <a:rPr lang="de-DE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de-DE" sz="1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DOI</a:t>
                      </a:r>
                      <a:endParaRPr lang="de-DE" sz="1400" dirty="0">
                        <a:solidFill>
                          <a:schemeClr val="tx2"/>
                        </a:solidFill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40613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4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PhD Seidl, Freiburg 2014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2* 5 min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K. Seidl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10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Nein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b="0" i="0" u="none" strike="noStrike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DOI</a:t>
                      </a:r>
                      <a:endParaRPr lang="de-DE" sz="1400" dirty="0">
                        <a:solidFill>
                          <a:schemeClr val="tx2"/>
                        </a:solidFill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558684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5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CRCNS HC1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Teilweise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chemeClr val="tx2"/>
                        </a:solidFill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903932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6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chemeClr val="tx2"/>
                        </a:solidFill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510983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7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chemeClr val="tx2"/>
                        </a:solidFill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993388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8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chemeClr val="tx2"/>
                        </a:solidFill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515652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9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chemeClr val="tx2"/>
                        </a:solidFill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541132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10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chemeClr val="tx2"/>
                        </a:solidFill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335374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6662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25D3348-83A7-4033-A6CA-3C5265E47D1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l"/>
            <a:r>
              <a:rPr lang="en-GB" b="0" i="0" u="none" strike="noStrike" baseline="0" dirty="0">
                <a:solidFill>
                  <a:srgbClr val="004C94"/>
                </a:solidFill>
                <a:latin typeface="+mj-lt"/>
              </a:rPr>
              <a:t>00_Rohdaten</a:t>
            </a:r>
          </a:p>
          <a:p>
            <a:pPr lvl="1"/>
            <a:r>
              <a:rPr lang="en-GB" dirty="0" err="1">
                <a:solidFill>
                  <a:srgbClr val="004C94"/>
                </a:solidFill>
                <a:latin typeface="+mj-lt"/>
              </a:rPr>
              <a:t>Generierte</a:t>
            </a:r>
            <a:r>
              <a:rPr lang="en-GB" dirty="0">
                <a:solidFill>
                  <a:srgbClr val="004C94"/>
                </a:solidFill>
                <a:latin typeface="+mj-lt"/>
              </a:rPr>
              <a:t> </a:t>
            </a:r>
            <a:r>
              <a:rPr lang="en-GB" dirty="0" err="1">
                <a:solidFill>
                  <a:srgbClr val="004C94"/>
                </a:solidFill>
                <a:latin typeface="+mj-lt"/>
              </a:rPr>
              <a:t>Datensätze</a:t>
            </a:r>
            <a:r>
              <a:rPr lang="en-GB" dirty="0">
                <a:solidFill>
                  <a:srgbClr val="004C94"/>
                </a:solidFill>
                <a:latin typeface="+mj-lt"/>
              </a:rPr>
              <a:t> </a:t>
            </a:r>
            <a:r>
              <a:rPr lang="en-GB" dirty="0" err="1">
                <a:solidFill>
                  <a:srgbClr val="004C94"/>
                </a:solidFill>
                <a:latin typeface="+mj-lt"/>
              </a:rPr>
              <a:t>mit</a:t>
            </a:r>
            <a:r>
              <a:rPr lang="en-GB" dirty="0">
                <a:solidFill>
                  <a:srgbClr val="004C94"/>
                </a:solidFill>
                <a:latin typeface="+mj-lt"/>
              </a:rPr>
              <a:t> </a:t>
            </a:r>
            <a:r>
              <a:rPr lang="en-GB" dirty="0" err="1">
                <a:solidFill>
                  <a:srgbClr val="004C94"/>
                </a:solidFill>
                <a:latin typeface="+mj-lt"/>
              </a:rPr>
              <a:t>dem</a:t>
            </a:r>
            <a:r>
              <a:rPr lang="en-GB" dirty="0">
                <a:solidFill>
                  <a:srgbClr val="004C94"/>
                </a:solidFill>
                <a:latin typeface="+mj-lt"/>
              </a:rPr>
              <a:t> </a:t>
            </a:r>
            <a:r>
              <a:rPr lang="en-GB" dirty="0" err="1">
                <a:solidFill>
                  <a:srgbClr val="004C94"/>
                </a:solidFill>
                <a:latin typeface="+mj-lt"/>
              </a:rPr>
              <a:t>eigenen</a:t>
            </a:r>
            <a:r>
              <a:rPr lang="en-GB" dirty="0">
                <a:solidFill>
                  <a:srgbClr val="004C94"/>
                </a:solidFill>
                <a:latin typeface="+mj-lt"/>
              </a:rPr>
              <a:t> </a:t>
            </a:r>
            <a:r>
              <a:rPr lang="en-GB" dirty="0" err="1">
                <a:solidFill>
                  <a:srgbClr val="004C94"/>
                </a:solidFill>
                <a:latin typeface="+mj-lt"/>
              </a:rPr>
              <a:t>Datengenerator</a:t>
            </a:r>
            <a:r>
              <a:rPr lang="en-GB" dirty="0">
                <a:solidFill>
                  <a:srgbClr val="004C94"/>
                </a:solidFill>
                <a:latin typeface="+mj-lt"/>
              </a:rPr>
              <a:t> “</a:t>
            </a:r>
            <a:r>
              <a:rPr lang="en-GB" dirty="0" err="1">
                <a:solidFill>
                  <a:srgbClr val="004C94"/>
                </a:solidFill>
                <a:latin typeface="+mj-lt"/>
              </a:rPr>
              <a:t>GenerateRawData.m</a:t>
            </a:r>
            <a:r>
              <a:rPr lang="en-GB" dirty="0">
                <a:solidFill>
                  <a:srgbClr val="004C94"/>
                </a:solidFill>
                <a:latin typeface="+mj-lt"/>
              </a:rPr>
              <a:t>”</a:t>
            </a:r>
          </a:p>
          <a:p>
            <a:pPr lvl="1"/>
            <a:r>
              <a:rPr lang="en-GB" b="0" i="0" u="none" strike="noStrike" baseline="0" dirty="0" err="1">
                <a:solidFill>
                  <a:srgbClr val="004C94"/>
                </a:solidFill>
                <a:latin typeface="+mj-lt"/>
              </a:rPr>
              <a:t>Aktuell</a:t>
            </a:r>
            <a:r>
              <a:rPr lang="en-GB" b="0" i="0" u="none" strike="noStrike" baseline="0" dirty="0">
                <a:solidFill>
                  <a:srgbClr val="004C94"/>
                </a:solidFill>
                <a:latin typeface="+mj-lt"/>
              </a:rPr>
              <a:t> </a:t>
            </a:r>
            <a:r>
              <a:rPr lang="en-GB" b="0" i="0" u="none" strike="noStrike" baseline="0" dirty="0" err="1">
                <a:solidFill>
                  <a:srgbClr val="004C94"/>
                </a:solidFill>
                <a:latin typeface="+mj-lt"/>
              </a:rPr>
              <a:t>wird</a:t>
            </a:r>
            <a:r>
              <a:rPr lang="en-GB" b="0" i="0" u="none" strike="noStrike" baseline="0" dirty="0">
                <a:solidFill>
                  <a:srgbClr val="004C94"/>
                </a:solidFill>
                <a:latin typeface="+mj-lt"/>
              </a:rPr>
              <a:t> der Ansatz </a:t>
            </a:r>
            <a:r>
              <a:rPr lang="en-GB" b="0" i="0" u="none" strike="noStrike" baseline="0" dirty="0" err="1">
                <a:solidFill>
                  <a:srgbClr val="004C94"/>
                </a:solidFill>
                <a:latin typeface="+mj-lt"/>
              </a:rPr>
              <a:t>nicht</a:t>
            </a:r>
            <a:r>
              <a:rPr lang="en-GB" b="0" i="0" u="none" strike="noStrike" baseline="0" dirty="0">
                <a:solidFill>
                  <a:srgbClr val="004C94"/>
                </a:solidFill>
                <a:latin typeface="+mj-lt"/>
              </a:rPr>
              <a:t> </a:t>
            </a:r>
            <a:r>
              <a:rPr lang="en-GB" b="0" i="0" u="none" strike="noStrike" baseline="0" dirty="0" err="1">
                <a:solidFill>
                  <a:srgbClr val="004C94"/>
                </a:solidFill>
                <a:latin typeface="+mj-lt"/>
              </a:rPr>
              <a:t>weiterverfolgt</a:t>
            </a:r>
            <a:endParaRPr lang="en-GB" b="0" i="0" u="none" strike="noStrike" baseline="0" dirty="0">
              <a:solidFill>
                <a:srgbClr val="004C94"/>
              </a:solidFill>
              <a:latin typeface="+mj-lt"/>
            </a:endParaRPr>
          </a:p>
          <a:p>
            <a:pPr algn="l"/>
            <a:endParaRPr lang="en-GB" dirty="0">
              <a:solidFill>
                <a:srgbClr val="004C94"/>
              </a:solidFill>
              <a:latin typeface="+mj-lt"/>
            </a:endParaRPr>
          </a:p>
          <a:p>
            <a:r>
              <a:rPr lang="de-DE" dirty="0">
                <a:solidFill>
                  <a:srgbClr val="004C94"/>
                </a:solidFill>
                <a:latin typeface="+mj-lt"/>
              </a:rPr>
              <a:t>01</a:t>
            </a:r>
            <a:r>
              <a:rPr lang="de-DE" b="0" i="0" u="none" strike="noStrike" baseline="0" dirty="0">
                <a:solidFill>
                  <a:srgbClr val="004C94"/>
                </a:solidFill>
                <a:latin typeface="+mj-lt"/>
              </a:rPr>
              <a:t>_SimDaten_</a:t>
            </a:r>
            <a:r>
              <a:rPr lang="de-DE" dirty="0">
                <a:solidFill>
                  <a:srgbClr val="004C94"/>
                </a:solidFill>
                <a:latin typeface="+mj-lt"/>
              </a:rPr>
              <a:t>Martinez2009</a:t>
            </a:r>
            <a:endParaRPr lang="de-DE" b="0" i="0" u="none" strike="noStrike" baseline="0" dirty="0">
              <a:solidFill>
                <a:srgbClr val="004C94"/>
              </a:solidFill>
              <a:latin typeface="+mj-lt"/>
            </a:endParaRPr>
          </a:p>
          <a:p>
            <a:pPr lvl="1"/>
            <a:r>
              <a:rPr lang="de-DE" dirty="0">
                <a:solidFill>
                  <a:srgbClr val="004C94"/>
                </a:solidFill>
                <a:latin typeface="+mj-lt"/>
              </a:rPr>
              <a:t>Paper mit Aufbau im Ordner</a:t>
            </a:r>
          </a:p>
          <a:p>
            <a:pPr lvl="1"/>
            <a:r>
              <a:rPr lang="de-DE" dirty="0" err="1">
                <a:solidFill>
                  <a:srgbClr val="004C94"/>
                </a:solidFill>
                <a:latin typeface="+mj-lt"/>
              </a:rPr>
              <a:t>Labeling</a:t>
            </a:r>
            <a:r>
              <a:rPr lang="de-DE" dirty="0">
                <a:solidFill>
                  <a:srgbClr val="004C94"/>
                </a:solidFill>
                <a:latin typeface="+mj-lt"/>
              </a:rPr>
              <a:t> vorhanden</a:t>
            </a:r>
          </a:p>
          <a:p>
            <a:pPr lvl="1"/>
            <a:r>
              <a:rPr lang="de-DE" dirty="0">
                <a:solidFill>
                  <a:srgbClr val="004C94"/>
                </a:solidFill>
                <a:latin typeface="+mj-lt"/>
              </a:rPr>
              <a:t>Datenbank von University </a:t>
            </a:r>
            <a:r>
              <a:rPr lang="de-DE" dirty="0" err="1">
                <a:solidFill>
                  <a:srgbClr val="004C94"/>
                </a:solidFill>
                <a:latin typeface="+mj-lt"/>
              </a:rPr>
              <a:t>of</a:t>
            </a:r>
            <a:r>
              <a:rPr lang="de-DE" dirty="0">
                <a:solidFill>
                  <a:srgbClr val="004C94"/>
                </a:solidFill>
                <a:latin typeface="+mj-lt"/>
              </a:rPr>
              <a:t> Leicester (</a:t>
            </a:r>
            <a:r>
              <a:rPr lang="de-DE" dirty="0"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dirty="0">
                <a:solidFill>
                  <a:srgbClr val="004C94"/>
                </a:solidFill>
                <a:latin typeface="+mj-lt"/>
              </a:rPr>
              <a:t>) – aktuell ungültig</a:t>
            </a:r>
          </a:p>
          <a:p>
            <a:pPr algn="l"/>
            <a:endParaRPr lang="en-GB" dirty="0">
              <a:solidFill>
                <a:srgbClr val="004C94"/>
              </a:solidFill>
              <a:latin typeface="+mj-lt"/>
            </a:endParaRPr>
          </a:p>
          <a:p>
            <a:pPr algn="l"/>
            <a:r>
              <a:rPr lang="en-GB" dirty="0">
                <a:solidFill>
                  <a:srgbClr val="004C94"/>
                </a:solidFill>
                <a:latin typeface="+mj-lt"/>
              </a:rPr>
              <a:t>02</a:t>
            </a:r>
            <a:r>
              <a:rPr lang="en-GB" b="0" i="0" u="none" strike="noStrike" baseline="0" dirty="0">
                <a:solidFill>
                  <a:srgbClr val="004C94"/>
                </a:solidFill>
                <a:latin typeface="+mj-lt"/>
              </a:rPr>
              <a:t>_SimDaten_Pedreira2012</a:t>
            </a:r>
          </a:p>
          <a:p>
            <a:pPr lvl="1"/>
            <a:r>
              <a:rPr lang="en-GB" dirty="0" err="1">
                <a:solidFill>
                  <a:srgbClr val="004C94"/>
                </a:solidFill>
                <a:latin typeface="+mj-lt"/>
              </a:rPr>
              <a:t>Anleitung</a:t>
            </a:r>
            <a:r>
              <a:rPr lang="en-GB" dirty="0">
                <a:solidFill>
                  <a:srgbClr val="004C94"/>
                </a:solidFill>
                <a:latin typeface="+mj-lt"/>
              </a:rPr>
              <a:t> </a:t>
            </a:r>
            <a:r>
              <a:rPr lang="en-GB" dirty="0" err="1">
                <a:solidFill>
                  <a:srgbClr val="004C94"/>
                </a:solidFill>
                <a:latin typeface="+mj-lt"/>
              </a:rPr>
              <a:t>im</a:t>
            </a:r>
            <a:r>
              <a:rPr lang="en-GB" dirty="0">
                <a:solidFill>
                  <a:srgbClr val="004C94"/>
                </a:solidFill>
                <a:latin typeface="+mj-lt"/>
              </a:rPr>
              <a:t> </a:t>
            </a:r>
            <a:r>
              <a:rPr lang="en-GB" dirty="0" err="1">
                <a:solidFill>
                  <a:srgbClr val="004C94"/>
                </a:solidFill>
                <a:latin typeface="+mj-lt"/>
              </a:rPr>
              <a:t>Ordner</a:t>
            </a:r>
            <a:r>
              <a:rPr lang="en-GB" dirty="0">
                <a:solidFill>
                  <a:srgbClr val="004C94"/>
                </a:solidFill>
                <a:latin typeface="+mj-lt"/>
              </a:rPr>
              <a:t> </a:t>
            </a:r>
            <a:r>
              <a:rPr lang="en-GB" dirty="0" err="1">
                <a:solidFill>
                  <a:srgbClr val="004C94"/>
                </a:solidFill>
                <a:latin typeface="+mj-lt"/>
              </a:rPr>
              <a:t>beachten</a:t>
            </a:r>
            <a:endParaRPr lang="en-GB" dirty="0">
              <a:solidFill>
                <a:srgbClr val="004C94"/>
              </a:solidFill>
              <a:latin typeface="+mj-lt"/>
            </a:endParaRPr>
          </a:p>
          <a:p>
            <a:pPr lvl="1"/>
            <a:r>
              <a:rPr lang="en-GB" dirty="0" err="1">
                <a:solidFill>
                  <a:srgbClr val="004C94"/>
                </a:solidFill>
                <a:latin typeface="+mj-lt"/>
              </a:rPr>
              <a:t>Labeling</a:t>
            </a:r>
            <a:r>
              <a:rPr lang="en-GB" dirty="0">
                <a:solidFill>
                  <a:srgbClr val="004C94"/>
                </a:solidFill>
                <a:latin typeface="+mj-lt"/>
              </a:rPr>
              <a:t> </a:t>
            </a:r>
            <a:r>
              <a:rPr lang="en-GB" dirty="0" err="1">
                <a:solidFill>
                  <a:srgbClr val="004C94"/>
                </a:solidFill>
                <a:latin typeface="+mj-lt"/>
              </a:rPr>
              <a:t>vorhanden</a:t>
            </a:r>
            <a:endParaRPr lang="en-GB" dirty="0">
              <a:solidFill>
                <a:srgbClr val="004C94"/>
              </a:solidFill>
              <a:latin typeface="+mj-lt"/>
            </a:endParaRPr>
          </a:p>
          <a:p>
            <a:pPr lvl="1"/>
            <a:r>
              <a:rPr lang="de-DE" dirty="0">
                <a:solidFill>
                  <a:srgbClr val="004C94"/>
                </a:solidFill>
                <a:latin typeface="+mj-lt"/>
              </a:rPr>
              <a:t>Datenbank von University </a:t>
            </a:r>
            <a:r>
              <a:rPr lang="de-DE" dirty="0" err="1">
                <a:solidFill>
                  <a:srgbClr val="004C94"/>
                </a:solidFill>
                <a:latin typeface="+mj-lt"/>
              </a:rPr>
              <a:t>of</a:t>
            </a:r>
            <a:r>
              <a:rPr lang="de-DE" dirty="0">
                <a:solidFill>
                  <a:srgbClr val="004C94"/>
                </a:solidFill>
                <a:latin typeface="+mj-lt"/>
              </a:rPr>
              <a:t> Leicester (</a:t>
            </a:r>
            <a:r>
              <a:rPr lang="de-DE" dirty="0"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dirty="0">
                <a:solidFill>
                  <a:srgbClr val="004C94"/>
                </a:solidFill>
                <a:latin typeface="+mj-lt"/>
              </a:rPr>
              <a:t>) – aktuell ungültig</a:t>
            </a:r>
            <a:endParaRPr lang="de-DE" b="0" i="0" u="none" strike="noStrike" baseline="0" dirty="0">
              <a:solidFill>
                <a:srgbClr val="004C94"/>
              </a:solidFill>
              <a:latin typeface="+mj-lt"/>
            </a:endParaRPr>
          </a:p>
          <a:p>
            <a:endParaRPr lang="de-DE" b="0" i="0" u="none" strike="noStrike" baseline="0" dirty="0">
              <a:solidFill>
                <a:srgbClr val="004C94"/>
              </a:solidFill>
              <a:latin typeface="+mj-lt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CDDC050-7114-417D-B0C9-CFDD59AB15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D62B2D-38C9-4DCD-BD93-ABCBE232AC5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01.08.2022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E4DC0A-0E75-4F6B-9F1D-2F6C023F4D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3FEA7B5-4D7F-4E60-943B-2D16AFB109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Datenquellen</a:t>
            </a:r>
          </a:p>
        </p:txBody>
      </p:sp>
    </p:spTree>
    <p:extLst>
      <p:ext uri="{BB962C8B-B14F-4D97-AF65-F5344CB8AC3E}">
        <p14:creationId xmlns:p14="http://schemas.microsoft.com/office/powerpoint/2010/main" val="3963040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A75A9EC-7AE9-A857-D3DD-833AC53202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>
                <a:latin typeface="+mj-lt"/>
              </a:rPr>
              <a:t>03_SimDaten_Quiroga2020</a:t>
            </a:r>
          </a:p>
          <a:p>
            <a:pPr lvl="1"/>
            <a:r>
              <a:rPr lang="de-DE" dirty="0">
                <a:latin typeface="+mj-lt"/>
              </a:rPr>
              <a:t>Quelle: Datenbank UCL (</a:t>
            </a:r>
            <a:r>
              <a:rPr lang="de-DE" dirty="0">
                <a:solidFill>
                  <a:srgbClr val="FF0000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dirty="0">
                <a:latin typeface="+mj-lt"/>
              </a:rPr>
              <a:t>, </a:t>
            </a:r>
            <a:r>
              <a:rPr lang="de-DE" dirty="0">
                <a:solidFill>
                  <a:srgbClr val="FF0000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</a:t>
            </a:r>
            <a:r>
              <a:rPr lang="de-DE" dirty="0">
                <a:latin typeface="+mj-lt"/>
              </a:rPr>
              <a:t>)</a:t>
            </a:r>
          </a:p>
          <a:p>
            <a:pPr lvl="1"/>
            <a:r>
              <a:rPr lang="de-DE" dirty="0">
                <a:latin typeface="+mj-lt"/>
              </a:rPr>
              <a:t>Emulierte Datensätze</a:t>
            </a:r>
          </a:p>
          <a:p>
            <a:pPr lvl="1"/>
            <a:r>
              <a:rPr lang="de-DE" dirty="0">
                <a:latin typeface="+mj-lt"/>
              </a:rPr>
              <a:t>Werden verwendet zum Benchmarking verschiedener </a:t>
            </a:r>
            <a:r>
              <a:rPr lang="de-DE" dirty="0" err="1">
                <a:latin typeface="+mj-lt"/>
              </a:rPr>
              <a:t>SpikeSorting</a:t>
            </a:r>
            <a:r>
              <a:rPr lang="de-DE" dirty="0">
                <a:latin typeface="+mj-lt"/>
              </a:rPr>
              <a:t>-Algorithmen</a:t>
            </a:r>
          </a:p>
          <a:p>
            <a:pPr lvl="1"/>
            <a:r>
              <a:rPr lang="de-DE" dirty="0">
                <a:latin typeface="+mj-lt"/>
              </a:rPr>
              <a:t>Alternative Quelle ohne </a:t>
            </a:r>
            <a:r>
              <a:rPr lang="de-DE" dirty="0" err="1">
                <a:latin typeface="+mj-lt"/>
              </a:rPr>
              <a:t>Labeling</a:t>
            </a:r>
            <a:r>
              <a:rPr lang="de-DE" dirty="0">
                <a:latin typeface="+mj-lt"/>
              </a:rPr>
              <a:t> bei </a:t>
            </a:r>
            <a:r>
              <a:rPr lang="de-DE" dirty="0" err="1">
                <a:latin typeface="+mj-lt"/>
              </a:rPr>
              <a:t>SpikeSorting</a:t>
            </a:r>
            <a:r>
              <a:rPr lang="de-DE" dirty="0">
                <a:latin typeface="+mj-lt"/>
              </a:rPr>
              <a:t> Portal (</a:t>
            </a:r>
            <a:r>
              <a:rPr lang="de-DE" dirty="0">
                <a:solidFill>
                  <a:srgbClr val="FF0000"/>
                </a:solidFill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dirty="0">
                <a:latin typeface="+mj-lt"/>
              </a:rPr>
              <a:t>)</a:t>
            </a:r>
          </a:p>
          <a:p>
            <a:pPr lvl="1"/>
            <a:r>
              <a:rPr lang="de-DE" dirty="0">
                <a:latin typeface="+mj-lt"/>
              </a:rPr>
              <a:t>Bezug auf Paper: </a:t>
            </a:r>
            <a:r>
              <a:rPr lang="de-DE" dirty="0">
                <a:solidFill>
                  <a:srgbClr val="FF0000"/>
                </a:solidFill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Link1</a:t>
            </a:r>
            <a:r>
              <a:rPr lang="de-DE" dirty="0">
                <a:solidFill>
                  <a:srgbClr val="FF0000"/>
                </a:solidFill>
                <a:latin typeface="+mj-lt"/>
              </a:rPr>
              <a:t>, </a:t>
            </a:r>
            <a:r>
              <a:rPr lang="de-DE" dirty="0">
                <a:solidFill>
                  <a:srgbClr val="FF0000"/>
                </a:solidFill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Link2</a:t>
            </a:r>
            <a:r>
              <a:rPr lang="de-DE">
                <a:solidFill>
                  <a:srgbClr val="FF0000"/>
                </a:solidFill>
                <a:latin typeface="+mj-lt"/>
              </a:rPr>
              <a:t>, </a:t>
            </a:r>
            <a:r>
              <a:rPr lang="de-DE">
                <a:solidFill>
                  <a:srgbClr val="FF0000"/>
                </a:solidFill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Link3</a:t>
            </a:r>
            <a:endParaRPr lang="de-DE">
              <a:solidFill>
                <a:srgbClr val="FF0000"/>
              </a:solidFill>
              <a:latin typeface="+mj-lt"/>
            </a:endParaRPr>
          </a:p>
          <a:p>
            <a:pPr marL="288000" lvl="1" indent="0">
              <a:buNone/>
            </a:pPr>
            <a:endParaRPr lang="de-DE" dirty="0">
              <a:solidFill>
                <a:srgbClr val="FF0000"/>
              </a:solidFill>
              <a:latin typeface="+mj-lt"/>
            </a:endParaRPr>
          </a:p>
          <a:p>
            <a:r>
              <a:rPr lang="en-GB" dirty="0">
                <a:latin typeface="+mj-lt"/>
              </a:rPr>
              <a:t>04_Freiburg_Seidl2014</a:t>
            </a:r>
          </a:p>
          <a:p>
            <a:pPr lvl="1"/>
            <a:r>
              <a:rPr lang="en-GB" dirty="0" err="1">
                <a:latin typeface="+mj-lt"/>
              </a:rPr>
              <a:t>Aus</a:t>
            </a:r>
            <a:r>
              <a:rPr lang="en-GB" dirty="0">
                <a:latin typeface="+mj-lt"/>
              </a:rPr>
              <a:t> Hippocampus-</a:t>
            </a:r>
            <a:r>
              <a:rPr lang="en-GB" dirty="0" err="1">
                <a:latin typeface="+mj-lt"/>
              </a:rPr>
              <a:t>Messungen</a:t>
            </a:r>
            <a:r>
              <a:rPr lang="en-GB" dirty="0">
                <a:latin typeface="+mj-lt"/>
              </a:rPr>
              <a:t> von Promotion Karsten Seidl </a:t>
            </a:r>
          </a:p>
          <a:p>
            <a:pPr lvl="1"/>
            <a:r>
              <a:rPr lang="de-DE" b="0" i="0" u="none" strike="noStrike" baseline="0" dirty="0">
                <a:latin typeface="+mj-lt"/>
              </a:rPr>
              <a:t>Vermessung mit </a:t>
            </a:r>
            <a:r>
              <a:rPr lang="de-DE" b="0" i="0" u="none" strike="noStrike" baseline="0" dirty="0" err="1">
                <a:latin typeface="+mj-lt"/>
              </a:rPr>
              <a:t>penetierender</a:t>
            </a:r>
            <a:r>
              <a:rPr lang="de-DE" b="0" i="0" u="none" strike="noStrike" baseline="0" dirty="0">
                <a:latin typeface="+mj-lt"/>
              </a:rPr>
              <a:t> MEA-Struktur (</a:t>
            </a:r>
            <a:r>
              <a:rPr lang="de-DE" b="0" i="0" u="none" strike="noStrike" baseline="0" dirty="0">
                <a:solidFill>
                  <a:srgbClr val="FF0000"/>
                </a:solidFill>
                <a:latin typeface="+mj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b="0" i="0" u="none" strike="noStrike" baseline="0" dirty="0">
                <a:latin typeface="+mj-lt"/>
              </a:rPr>
              <a:t>) </a:t>
            </a:r>
          </a:p>
          <a:p>
            <a:pPr lvl="1"/>
            <a:r>
              <a:rPr lang="de-DE" b="0" i="0" u="none" strike="noStrike" baseline="0" dirty="0">
                <a:latin typeface="+mj-lt"/>
              </a:rPr>
              <a:t>Index x für die Kanalanzahl mit optionaler Angabe der Signal-Filterung</a:t>
            </a:r>
          </a:p>
          <a:p>
            <a:pPr lvl="1"/>
            <a:r>
              <a:rPr lang="de-DE" b="0" i="0" u="none" strike="noStrike" baseline="0" dirty="0">
                <a:latin typeface="+mj-lt"/>
              </a:rPr>
              <a:t>Datei-Typ „.</a:t>
            </a:r>
            <a:r>
              <a:rPr lang="de-DE" b="0" i="0" u="none" strike="noStrike" baseline="0" dirty="0" err="1">
                <a:latin typeface="+mj-lt"/>
              </a:rPr>
              <a:t>cnt</a:t>
            </a:r>
            <a:r>
              <a:rPr lang="de-DE" b="0" i="0" u="none" strike="noStrike" baseline="0" dirty="0">
                <a:latin typeface="+mj-lt"/>
              </a:rPr>
              <a:t>“ sind die Rohdaten und „.</a:t>
            </a:r>
            <a:r>
              <a:rPr lang="de-DE" b="0" i="0" u="none" strike="noStrike" baseline="0" dirty="0" err="1">
                <a:latin typeface="+mj-lt"/>
              </a:rPr>
              <a:t>edf</a:t>
            </a:r>
            <a:r>
              <a:rPr lang="de-DE" b="0" i="0" u="none" strike="noStrike" baseline="0" dirty="0">
                <a:latin typeface="+mj-lt"/>
              </a:rPr>
              <a:t>“ sind die konvertierten Daten</a:t>
            </a:r>
          </a:p>
          <a:p>
            <a:pPr lvl="1"/>
            <a:r>
              <a:rPr lang="de-DE" b="0" i="0" u="none" strike="noStrike" baseline="0" dirty="0">
                <a:latin typeface="+mj-lt"/>
              </a:rPr>
              <a:t>Kanal 10 und 14 besitzen gute Single-Unit- und Multi-Unit-Aktivitäten</a:t>
            </a:r>
            <a:endParaRPr lang="de-DE" dirty="0">
              <a:latin typeface="+mj-lt"/>
            </a:endParaRPr>
          </a:p>
          <a:p>
            <a:pPr lvl="1"/>
            <a:endParaRPr lang="de-DE" dirty="0">
              <a:latin typeface="+mj-lt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D3E02E-1735-7DCE-A24B-863E04DDD2D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91AC2D-A0A7-A6D0-A9F4-7700103B29D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01.08.2022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31A9280-80BC-EE3B-29BD-BCC884B68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24B37FC-E8D8-7EA8-D114-F5702F4CA9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Datenquellen</a:t>
            </a:r>
          </a:p>
        </p:txBody>
      </p:sp>
    </p:spTree>
    <p:extLst>
      <p:ext uri="{BB962C8B-B14F-4D97-AF65-F5344CB8AC3E}">
        <p14:creationId xmlns:p14="http://schemas.microsoft.com/office/powerpoint/2010/main" val="1885198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852339D-DA9D-43F0-A607-2218DD070B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b="0" i="0" u="none" strike="noStrike" baseline="0" dirty="0">
                <a:solidFill>
                  <a:srgbClr val="004C94"/>
                </a:solidFill>
                <a:latin typeface="+mj-lt"/>
              </a:rPr>
              <a:t>05_CRCNS_HC1</a:t>
            </a:r>
          </a:p>
          <a:p>
            <a:pPr lvl="1"/>
            <a:r>
              <a:rPr lang="de-DE" b="0" i="0" u="none" strike="noStrike" baseline="0" dirty="0">
                <a:solidFill>
                  <a:srgbClr val="004C94"/>
                </a:solidFill>
                <a:latin typeface="+mj-lt"/>
              </a:rPr>
              <a:t>mit echten Datensätze aus der CRCNS-Datenbank</a:t>
            </a:r>
          </a:p>
          <a:p>
            <a:pPr lvl="1"/>
            <a:r>
              <a:rPr lang="de-DE" dirty="0">
                <a:solidFill>
                  <a:srgbClr val="004C94"/>
                </a:solidFill>
                <a:latin typeface="+mj-lt"/>
              </a:rPr>
              <a:t>Messungen aus dem Hippocampus</a:t>
            </a:r>
            <a:r>
              <a:rPr lang="de-DE" b="0" i="0" u="none" strike="noStrike" baseline="0" dirty="0">
                <a:solidFill>
                  <a:srgbClr val="004C94"/>
                </a:solidFill>
                <a:latin typeface="+mj-lt"/>
              </a:rPr>
              <a:t> (</a:t>
            </a:r>
            <a:r>
              <a:rPr lang="de-DE" b="0" i="0" u="none" strike="noStrike" baseline="0" dirty="0">
                <a:solidFill>
                  <a:srgbClr val="FF0000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b="0" i="0" u="none" strike="noStrike" baseline="0" dirty="0">
                <a:solidFill>
                  <a:srgbClr val="FF0000"/>
                </a:solidFill>
                <a:latin typeface="+mj-lt"/>
              </a:rPr>
              <a:t>, </a:t>
            </a:r>
            <a:r>
              <a:rPr lang="de-DE" b="0" i="0" u="none" strike="noStrike" baseline="0" dirty="0">
                <a:solidFill>
                  <a:srgbClr val="FF0000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Paper</a:t>
            </a:r>
            <a:r>
              <a:rPr lang="de-DE" b="0" i="0" u="none" strike="noStrike" baseline="0" dirty="0">
                <a:solidFill>
                  <a:srgbClr val="004C94"/>
                </a:solidFill>
                <a:latin typeface="+mj-lt"/>
              </a:rPr>
              <a:t>)</a:t>
            </a:r>
          </a:p>
          <a:p>
            <a:pPr lvl="1"/>
            <a:r>
              <a:rPr lang="de-DE" b="0" i="0" u="none" strike="noStrike" baseline="0" dirty="0" err="1">
                <a:solidFill>
                  <a:srgbClr val="004C94"/>
                </a:solidFill>
                <a:latin typeface="+mj-lt"/>
              </a:rPr>
              <a:t>Labeling</a:t>
            </a:r>
            <a:r>
              <a:rPr lang="de-DE" b="0" i="0" u="none" strike="noStrike" baseline="0" dirty="0">
                <a:solidFill>
                  <a:srgbClr val="004C94"/>
                </a:solidFill>
                <a:latin typeface="+mj-lt"/>
              </a:rPr>
              <a:t> teilweise durch die intrazellulären Messungen möglich</a:t>
            </a:r>
          </a:p>
          <a:p>
            <a:pPr lvl="1"/>
            <a:r>
              <a:rPr lang="en-GB" b="0" i="1" u="none" strike="noStrike" baseline="0" dirty="0" err="1">
                <a:solidFill>
                  <a:srgbClr val="004C94"/>
                </a:solidFill>
                <a:latin typeface="+mj-lt"/>
              </a:rPr>
              <a:t>Weitere</a:t>
            </a:r>
            <a:r>
              <a:rPr lang="en-GB" b="0" i="1" u="none" strike="noStrike" baseline="0" dirty="0">
                <a:solidFill>
                  <a:srgbClr val="004C94"/>
                </a:solidFill>
                <a:latin typeface="+mj-lt"/>
              </a:rPr>
              <a:t> </a:t>
            </a:r>
            <a:r>
              <a:rPr lang="en-GB" b="0" i="1" u="none" strike="noStrike" baseline="0" dirty="0" err="1">
                <a:solidFill>
                  <a:srgbClr val="004C94"/>
                </a:solidFill>
                <a:latin typeface="+mj-lt"/>
              </a:rPr>
              <a:t>Quellen</a:t>
            </a:r>
            <a:r>
              <a:rPr lang="en-GB" b="0" i="1" u="none" strike="noStrike" baseline="0" dirty="0">
                <a:solidFill>
                  <a:srgbClr val="004C94"/>
                </a:solidFill>
                <a:latin typeface="+mj-lt"/>
              </a:rPr>
              <a:t> </a:t>
            </a:r>
            <a:r>
              <a:rPr lang="en-GB" b="0" i="1" u="none" strike="noStrike" baseline="0" dirty="0" err="1">
                <a:solidFill>
                  <a:srgbClr val="004C94"/>
                </a:solidFill>
                <a:latin typeface="+mj-lt"/>
              </a:rPr>
              <a:t>aus</a:t>
            </a:r>
            <a:r>
              <a:rPr lang="en-GB" b="0" i="1" u="none" strike="noStrike" baseline="0" dirty="0">
                <a:solidFill>
                  <a:srgbClr val="004C94"/>
                </a:solidFill>
                <a:latin typeface="+mj-lt"/>
              </a:rPr>
              <a:t> der CRCNS-</a:t>
            </a:r>
            <a:r>
              <a:rPr lang="en-GB" b="0" i="1" u="none" strike="noStrike" baseline="0" dirty="0" err="1">
                <a:solidFill>
                  <a:srgbClr val="004C94"/>
                </a:solidFill>
                <a:latin typeface="+mj-lt"/>
              </a:rPr>
              <a:t>Datenbank</a:t>
            </a:r>
            <a:r>
              <a:rPr lang="en-GB" b="0" i="1" u="none" strike="noStrike" baseline="0" dirty="0">
                <a:solidFill>
                  <a:srgbClr val="004C94"/>
                </a:solidFill>
                <a:latin typeface="+mj-lt"/>
              </a:rPr>
              <a:t> (</a:t>
            </a:r>
            <a:r>
              <a:rPr lang="en-GB" b="0" i="1" u="none" strike="noStrike" baseline="0" dirty="0" err="1">
                <a:solidFill>
                  <a:srgbClr val="004C94"/>
                </a:solidFill>
                <a:latin typeface="+mj-lt"/>
              </a:rPr>
              <a:t>Anmeldung</a:t>
            </a:r>
            <a:r>
              <a:rPr lang="en-GB" b="0" i="1" u="none" strike="noStrike" baseline="0" dirty="0">
                <a:solidFill>
                  <a:srgbClr val="004C94"/>
                </a:solidFill>
                <a:latin typeface="+mj-lt"/>
              </a:rPr>
              <a:t> </a:t>
            </a:r>
            <a:r>
              <a:rPr lang="en-GB" b="0" i="1" u="none" strike="noStrike" baseline="0" dirty="0" err="1">
                <a:solidFill>
                  <a:srgbClr val="004C94"/>
                </a:solidFill>
                <a:latin typeface="+mj-lt"/>
              </a:rPr>
              <a:t>erforderlich</a:t>
            </a:r>
            <a:r>
              <a:rPr lang="en-GB" b="0" i="1" u="none" strike="noStrike" baseline="0" dirty="0">
                <a:solidFill>
                  <a:srgbClr val="004C94"/>
                </a:solidFill>
                <a:latin typeface="+mj-lt"/>
              </a:rPr>
              <a:t>)</a:t>
            </a:r>
          </a:p>
          <a:p>
            <a:pPr lvl="2"/>
            <a:r>
              <a:rPr lang="en-GB" b="0" i="0" u="none" strike="noStrike" baseline="0" dirty="0"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http://crcns.org/data-sets/motor-cortex/pmd-1/about-pmd-1</a:t>
            </a:r>
            <a:endParaRPr lang="en-GB" b="0" i="0" u="none" strike="noStrike" baseline="0" dirty="0">
              <a:latin typeface="+mj-lt"/>
            </a:endParaRPr>
          </a:p>
          <a:p>
            <a:pPr lvl="2"/>
            <a:r>
              <a:rPr lang="en-GB" b="0" i="0" u="none" strike="noStrike" baseline="0" dirty="0"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http://crcns.org/data-sets/pc/ppc-1/about-ppc-1</a:t>
            </a:r>
            <a:endParaRPr lang="en-GB" dirty="0">
              <a:latin typeface="+mj-lt"/>
            </a:endParaRPr>
          </a:p>
          <a:p>
            <a:endParaRPr lang="en-GB" b="0" i="0" u="none" strike="noStrike" baseline="0" dirty="0">
              <a:solidFill>
                <a:srgbClr val="004C94"/>
              </a:solidFill>
              <a:latin typeface="+mj-lt"/>
            </a:endParaRPr>
          </a:p>
          <a:p>
            <a:r>
              <a:rPr lang="en-GB" dirty="0">
                <a:solidFill>
                  <a:srgbClr val="004C94"/>
                </a:solidFill>
                <a:latin typeface="+mj-lt"/>
              </a:rPr>
              <a:t>06_Zenodo_Marre2018</a:t>
            </a:r>
          </a:p>
          <a:p>
            <a:pPr lvl="1"/>
            <a:r>
              <a:rPr lang="en-GB" b="0" i="0" u="none" strike="noStrike" baseline="0" dirty="0">
                <a:solidFill>
                  <a:srgbClr val="004C94"/>
                </a:solidFill>
                <a:latin typeface="+mj-lt"/>
              </a:rPr>
              <a:t>Extracellular Recording from Ganglion Cells in mice retina</a:t>
            </a:r>
          </a:p>
          <a:p>
            <a:pPr lvl="1"/>
            <a:r>
              <a:rPr lang="en-GB" dirty="0">
                <a:solidFill>
                  <a:srgbClr val="004C94"/>
                </a:solidFill>
                <a:latin typeface="+mj-lt"/>
              </a:rPr>
              <a:t>Using of 252 electrode channels</a:t>
            </a:r>
          </a:p>
          <a:p>
            <a:pPr lvl="1"/>
            <a:r>
              <a:rPr lang="en-GB" dirty="0">
                <a:solidFill>
                  <a:srgbClr val="004C94"/>
                </a:solidFill>
                <a:latin typeface="+mj-lt"/>
              </a:rPr>
              <a:t>Filtering: </a:t>
            </a:r>
            <a:r>
              <a:rPr lang="en-GB" dirty="0" err="1">
                <a:solidFill>
                  <a:srgbClr val="004C94"/>
                </a:solidFill>
                <a:latin typeface="+mj-lt"/>
              </a:rPr>
              <a:t>Highpass</a:t>
            </a:r>
            <a:r>
              <a:rPr lang="en-GB" dirty="0">
                <a:solidFill>
                  <a:srgbClr val="004C94"/>
                </a:solidFill>
                <a:latin typeface="+mj-lt"/>
              </a:rPr>
              <a:t> with Butterworth 3</a:t>
            </a:r>
            <a:r>
              <a:rPr lang="en-GB" baseline="30000" dirty="0">
                <a:solidFill>
                  <a:srgbClr val="004C94"/>
                </a:solidFill>
                <a:latin typeface="+mj-lt"/>
              </a:rPr>
              <a:t>rd</a:t>
            </a:r>
            <a:r>
              <a:rPr lang="en-GB" dirty="0">
                <a:solidFill>
                  <a:srgbClr val="004C94"/>
                </a:solidFill>
                <a:latin typeface="+mj-lt"/>
              </a:rPr>
              <a:t> order at 100 Hz </a:t>
            </a:r>
            <a:endParaRPr lang="de-DE" b="0" i="0" u="none" strike="noStrike" baseline="0" dirty="0">
              <a:solidFill>
                <a:srgbClr val="004C94"/>
              </a:solidFill>
              <a:latin typeface="+mj-lt"/>
            </a:endParaRPr>
          </a:p>
          <a:p>
            <a:pPr lvl="1"/>
            <a:r>
              <a:rPr lang="de-DE" dirty="0" err="1">
                <a:solidFill>
                  <a:srgbClr val="004C94"/>
                </a:solidFill>
                <a:latin typeface="+mj-lt"/>
              </a:rPr>
              <a:t>Informations</a:t>
            </a:r>
            <a:r>
              <a:rPr lang="de-DE" dirty="0">
                <a:solidFill>
                  <a:srgbClr val="004C94"/>
                </a:solidFill>
                <a:latin typeface="+mj-lt"/>
              </a:rPr>
              <a:t>: </a:t>
            </a:r>
            <a:r>
              <a:rPr lang="de-DE" dirty="0">
                <a:solidFill>
                  <a:srgbClr val="FF0000"/>
                </a:solidFill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Paper</a:t>
            </a:r>
            <a:r>
              <a:rPr lang="de-DE" dirty="0">
                <a:solidFill>
                  <a:srgbClr val="FF0000"/>
                </a:solidFill>
                <a:latin typeface="+mj-lt"/>
              </a:rPr>
              <a:t>, </a:t>
            </a:r>
            <a:r>
              <a:rPr lang="de-DE" dirty="0">
                <a:solidFill>
                  <a:srgbClr val="FF0000"/>
                </a:solidFill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</a:t>
            </a:r>
            <a:endParaRPr lang="de-DE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490B851-EA7C-403F-9E9C-4B26596DEA4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5B4B29-25C4-4826-894D-7CC917C1EE1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01.08.2022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D7195D6-4A00-4CBD-A590-83E31D2BD1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 dirty="0"/>
              <a:t>Folie</a:t>
            </a:r>
            <a:r>
              <a:rPr lang="de-DE" dirty="0"/>
              <a:t> </a:t>
            </a:r>
            <a:fld id="{CE4F77AF-5FC3-3742-9B04-C4967E118F6E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72B42F7-2E64-49C9-B334-E656CE11CF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Datenquellen</a:t>
            </a:r>
          </a:p>
        </p:txBody>
      </p:sp>
    </p:spTree>
    <p:extLst>
      <p:ext uri="{BB962C8B-B14F-4D97-AF65-F5344CB8AC3E}">
        <p14:creationId xmlns:p14="http://schemas.microsoft.com/office/powerpoint/2010/main" val="69610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CE6B9FA-777B-286E-38C9-83D6F594EE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07_FZJ_IBI1_Mueller2018</a:t>
            </a:r>
          </a:p>
          <a:p>
            <a:pPr lvl="1"/>
            <a:r>
              <a:rPr lang="de-DE" dirty="0">
                <a:solidFill>
                  <a:schemeClr val="tx2"/>
                </a:solidFill>
              </a:rPr>
              <a:t>Contact: Frank Müller</a:t>
            </a:r>
          </a:p>
          <a:p>
            <a:pPr lvl="1"/>
            <a:r>
              <a:rPr lang="de-DE" dirty="0">
                <a:solidFill>
                  <a:schemeClr val="tx2"/>
                </a:solidFill>
              </a:rPr>
              <a:t>Recordings </a:t>
            </a:r>
            <a:r>
              <a:rPr lang="de-DE" dirty="0" err="1">
                <a:solidFill>
                  <a:schemeClr val="tx2"/>
                </a:solidFill>
              </a:rPr>
              <a:t>from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explantated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retinaes</a:t>
            </a:r>
            <a:r>
              <a:rPr lang="de-DE" dirty="0">
                <a:solidFill>
                  <a:schemeClr val="tx2"/>
                </a:solidFill>
              </a:rPr>
              <a:t> (rd10 </a:t>
            </a:r>
            <a:r>
              <a:rPr lang="de-DE" dirty="0" err="1">
                <a:solidFill>
                  <a:schemeClr val="tx2"/>
                </a:solidFill>
              </a:rPr>
              <a:t>mice</a:t>
            </a:r>
            <a:r>
              <a:rPr lang="de-DE" dirty="0">
                <a:solidFill>
                  <a:schemeClr val="tx2"/>
                </a:solidFill>
              </a:rPr>
              <a:t> and </a:t>
            </a:r>
            <a:r>
              <a:rPr lang="de-DE" dirty="0" err="1">
                <a:solidFill>
                  <a:schemeClr val="tx2"/>
                </a:solidFill>
              </a:rPr>
              <a:t>wt</a:t>
            </a:r>
            <a:r>
              <a:rPr lang="de-DE" dirty="0">
                <a:solidFill>
                  <a:schemeClr val="tx2"/>
                </a:solidFill>
              </a:rPr>
              <a:t>) </a:t>
            </a:r>
            <a:r>
              <a:rPr lang="de-DE" dirty="0" err="1">
                <a:solidFill>
                  <a:schemeClr val="tx2"/>
                </a:solidFill>
              </a:rPr>
              <a:t>by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using</a:t>
            </a:r>
            <a:r>
              <a:rPr lang="de-DE" dirty="0">
                <a:solidFill>
                  <a:schemeClr val="tx2"/>
                </a:solidFill>
              </a:rPr>
              <a:t> MCS 60 </a:t>
            </a:r>
            <a:r>
              <a:rPr lang="de-DE" dirty="0" err="1">
                <a:solidFill>
                  <a:schemeClr val="tx2"/>
                </a:solidFill>
              </a:rPr>
              <a:t>electrodes</a:t>
            </a:r>
            <a:r>
              <a:rPr lang="de-DE" dirty="0">
                <a:solidFill>
                  <a:schemeClr val="tx2"/>
                </a:solidFill>
              </a:rPr>
              <a:t> and MCS DAQ </a:t>
            </a:r>
            <a:r>
              <a:rPr lang="de-DE" dirty="0" err="1">
                <a:solidFill>
                  <a:schemeClr val="tx2"/>
                </a:solidFill>
              </a:rPr>
              <a:t>system</a:t>
            </a:r>
            <a:endParaRPr lang="de-DE" dirty="0">
              <a:solidFill>
                <a:schemeClr val="tx2"/>
              </a:solidFill>
            </a:endParaRPr>
          </a:p>
          <a:p>
            <a:pPr lvl="1"/>
            <a:r>
              <a:rPr lang="de-DE" dirty="0">
                <a:solidFill>
                  <a:schemeClr val="tx2"/>
                </a:solidFill>
              </a:rPr>
              <a:t>Hardware </a:t>
            </a:r>
            <a:r>
              <a:rPr lang="de-DE" dirty="0" err="1">
                <a:solidFill>
                  <a:schemeClr val="tx2"/>
                </a:solidFill>
              </a:rPr>
              <a:t>description</a:t>
            </a:r>
            <a:r>
              <a:rPr lang="de-DE" dirty="0">
                <a:solidFill>
                  <a:schemeClr val="tx2"/>
                </a:solidFill>
              </a:rPr>
              <a:t> and </a:t>
            </a:r>
            <a:r>
              <a:rPr lang="de-DE" dirty="0" err="1">
                <a:solidFill>
                  <a:schemeClr val="tx2"/>
                </a:solidFill>
              </a:rPr>
              <a:t>datasets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from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Paper</a:t>
            </a:r>
            <a:endParaRPr lang="de-DE" dirty="0">
              <a:solidFill>
                <a:srgbClr val="FF0000"/>
              </a:solidFill>
            </a:endParaRPr>
          </a:p>
          <a:p>
            <a:pPr lvl="1"/>
            <a:endParaRPr lang="de-DE" dirty="0">
              <a:solidFill>
                <a:schemeClr val="tx2"/>
              </a:solidFill>
            </a:endParaRPr>
          </a:p>
          <a:p>
            <a:r>
              <a:rPr lang="de-DE" dirty="0"/>
              <a:t>08_FZJ_IBI3_Montes2018</a:t>
            </a:r>
          </a:p>
          <a:p>
            <a:pPr lvl="1"/>
            <a:r>
              <a:rPr lang="de-DE" dirty="0">
                <a:solidFill>
                  <a:schemeClr val="tx2"/>
                </a:solidFill>
              </a:rPr>
              <a:t>Contact: Viviana Montes</a:t>
            </a:r>
          </a:p>
          <a:p>
            <a:pPr lvl="1"/>
            <a:r>
              <a:rPr lang="de-DE" dirty="0">
                <a:solidFill>
                  <a:schemeClr val="tx2"/>
                </a:solidFill>
              </a:rPr>
              <a:t>Recordings </a:t>
            </a:r>
            <a:r>
              <a:rPr lang="de-DE" dirty="0" err="1">
                <a:solidFill>
                  <a:schemeClr val="tx2"/>
                </a:solidFill>
              </a:rPr>
              <a:t>from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explantated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retinaes</a:t>
            </a:r>
            <a:r>
              <a:rPr lang="de-DE" dirty="0">
                <a:solidFill>
                  <a:schemeClr val="tx2"/>
                </a:solidFill>
              </a:rPr>
              <a:t> (rd10 </a:t>
            </a:r>
            <a:r>
              <a:rPr lang="de-DE" dirty="0" err="1">
                <a:solidFill>
                  <a:schemeClr val="tx2"/>
                </a:solidFill>
              </a:rPr>
              <a:t>mice</a:t>
            </a:r>
            <a:r>
              <a:rPr lang="de-DE" dirty="0">
                <a:solidFill>
                  <a:schemeClr val="tx2"/>
                </a:solidFill>
              </a:rPr>
              <a:t> and </a:t>
            </a:r>
            <a:r>
              <a:rPr lang="de-DE" dirty="0" err="1">
                <a:solidFill>
                  <a:schemeClr val="tx2"/>
                </a:solidFill>
              </a:rPr>
              <a:t>wt</a:t>
            </a:r>
            <a:r>
              <a:rPr lang="de-DE" dirty="0">
                <a:solidFill>
                  <a:schemeClr val="tx2"/>
                </a:solidFill>
              </a:rPr>
              <a:t>) </a:t>
            </a:r>
            <a:r>
              <a:rPr lang="de-DE" dirty="0" err="1">
                <a:solidFill>
                  <a:schemeClr val="tx2"/>
                </a:solidFill>
              </a:rPr>
              <a:t>by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using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BiMEA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electrodes</a:t>
            </a:r>
            <a:r>
              <a:rPr lang="de-DE" dirty="0">
                <a:solidFill>
                  <a:schemeClr val="tx2"/>
                </a:solidFill>
              </a:rPr>
              <a:t> and FZJ </a:t>
            </a:r>
            <a:r>
              <a:rPr lang="de-DE" dirty="0" err="1">
                <a:solidFill>
                  <a:schemeClr val="tx2"/>
                </a:solidFill>
              </a:rPr>
              <a:t>custom</a:t>
            </a:r>
            <a:r>
              <a:rPr lang="de-DE" dirty="0">
                <a:solidFill>
                  <a:schemeClr val="tx2"/>
                </a:solidFill>
              </a:rPr>
              <a:t>-made DAQ </a:t>
            </a:r>
            <a:r>
              <a:rPr lang="de-DE" dirty="0" err="1">
                <a:solidFill>
                  <a:schemeClr val="tx2"/>
                </a:solidFill>
              </a:rPr>
              <a:t>system</a:t>
            </a:r>
            <a:endParaRPr lang="de-DE" dirty="0">
              <a:solidFill>
                <a:schemeClr val="tx2"/>
              </a:solidFill>
            </a:endParaRPr>
          </a:p>
          <a:p>
            <a:pPr lvl="1"/>
            <a:r>
              <a:rPr lang="de-DE" dirty="0">
                <a:solidFill>
                  <a:schemeClr val="tx2"/>
                </a:solidFill>
              </a:rPr>
              <a:t>Hardware </a:t>
            </a:r>
            <a:r>
              <a:rPr lang="de-DE" dirty="0" err="1">
                <a:solidFill>
                  <a:schemeClr val="tx2"/>
                </a:solidFill>
              </a:rPr>
              <a:t>description</a:t>
            </a:r>
            <a:r>
              <a:rPr lang="de-DE" dirty="0">
                <a:solidFill>
                  <a:schemeClr val="tx2"/>
                </a:solidFill>
              </a:rPr>
              <a:t> and </a:t>
            </a:r>
            <a:r>
              <a:rPr lang="de-DE" dirty="0" err="1">
                <a:solidFill>
                  <a:schemeClr val="tx2"/>
                </a:solidFill>
              </a:rPr>
              <a:t>datasets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from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Paper</a:t>
            </a:r>
            <a:endParaRPr lang="de-DE" dirty="0">
              <a:solidFill>
                <a:srgbClr val="FF0000"/>
              </a:solidFill>
            </a:endParaRPr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AE195D-48D7-05B3-9898-6CB0F33D8A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FA683B-C2CC-4A83-9B2C-D4EA0768453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01.08.2022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FAA873-34B0-CD80-22E3-C2DDB6D8F1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58BE328-2BE5-E8A5-BB0C-D5E962AAEC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Datenquellen</a:t>
            </a:r>
          </a:p>
        </p:txBody>
      </p:sp>
    </p:spTree>
    <p:extLst>
      <p:ext uri="{BB962C8B-B14F-4D97-AF65-F5344CB8AC3E}">
        <p14:creationId xmlns:p14="http://schemas.microsoft.com/office/powerpoint/2010/main" val="142325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488498A-4DD1-A848-6B41-DC0C2C0EC3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09_Harvard_NeuroPixels_Paulk2021</a:t>
            </a:r>
          </a:p>
          <a:p>
            <a:pPr lvl="1"/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3 </a:t>
            </a:r>
            <a:r>
              <a:rPr lang="de-DE" dirty="0" err="1"/>
              <a:t>patients</a:t>
            </a:r>
            <a:endParaRPr lang="de-DE" dirty="0"/>
          </a:p>
          <a:p>
            <a:pPr lvl="1"/>
            <a:r>
              <a:rPr lang="de-DE" dirty="0" err="1"/>
              <a:t>Used</a:t>
            </a:r>
            <a:r>
              <a:rPr lang="de-DE" dirty="0"/>
              <a:t> MEA: Neuropixels </a:t>
            </a:r>
            <a:r>
              <a:rPr lang="de-DE" dirty="0" err="1"/>
              <a:t>with</a:t>
            </a:r>
            <a:r>
              <a:rPr lang="de-DE" dirty="0"/>
              <a:t> 384 </a:t>
            </a:r>
            <a:r>
              <a:rPr lang="de-DE" dirty="0" err="1"/>
              <a:t>electrodes</a:t>
            </a:r>
            <a:endParaRPr lang="de-DE" dirty="0"/>
          </a:p>
          <a:p>
            <a:pPr lvl="1"/>
            <a:r>
              <a:rPr lang="de-DE" dirty="0" err="1"/>
              <a:t>Contains</a:t>
            </a:r>
            <a:r>
              <a:rPr lang="de-DE" dirty="0"/>
              <a:t> AP (30 kHz) and LFP (2,5 kHz) </a:t>
            </a:r>
            <a:r>
              <a:rPr lang="de-DE" dirty="0" err="1"/>
              <a:t>datasets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recordings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human </a:t>
            </a:r>
            <a:r>
              <a:rPr lang="de-DE" dirty="0" err="1"/>
              <a:t>cortex</a:t>
            </a:r>
            <a:endParaRPr lang="de-DE" dirty="0"/>
          </a:p>
          <a:p>
            <a:pPr lvl="1"/>
            <a:r>
              <a:rPr lang="de-DE" dirty="0" err="1"/>
              <a:t>Informations</a:t>
            </a:r>
            <a:r>
              <a:rPr lang="de-DE" dirty="0"/>
              <a:t>: </a:t>
            </a:r>
            <a:r>
              <a:rPr lang="de-DE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Paper</a:t>
            </a:r>
            <a:r>
              <a:rPr lang="de-DE" dirty="0"/>
              <a:t>, </a:t>
            </a:r>
            <a:r>
              <a:rPr lang="de-DE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</a:t>
            </a:r>
            <a:r>
              <a:rPr lang="de-DE" dirty="0"/>
              <a:t>, </a:t>
            </a:r>
            <a:r>
              <a:rPr lang="de-DE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Software</a:t>
            </a:r>
            <a:endParaRPr lang="de-DE" dirty="0">
              <a:solidFill>
                <a:srgbClr val="FF0000"/>
              </a:solidFill>
            </a:endParaRPr>
          </a:p>
          <a:p>
            <a:endParaRPr lang="de-DE" dirty="0">
              <a:solidFill>
                <a:schemeClr val="tx2"/>
              </a:solidFill>
            </a:endParaRPr>
          </a:p>
          <a:p>
            <a:r>
              <a:rPr lang="de-DE" dirty="0"/>
              <a:t>0A_UCL_CortexLab_SingleProbe2017</a:t>
            </a:r>
          </a:p>
          <a:p>
            <a:pPr lvl="1"/>
            <a:r>
              <a:rPr lang="de-DE" dirty="0" err="1"/>
              <a:t>recordings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visual</a:t>
            </a:r>
            <a:r>
              <a:rPr lang="de-DE" dirty="0"/>
              <a:t> </a:t>
            </a:r>
            <a:r>
              <a:rPr lang="de-DE" dirty="0" err="1"/>
              <a:t>cortex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Neuropixels </a:t>
            </a:r>
            <a:r>
              <a:rPr lang="de-DE" dirty="0" err="1"/>
              <a:t>probes</a:t>
            </a:r>
            <a:endParaRPr lang="de-DE" dirty="0"/>
          </a:p>
          <a:p>
            <a:pPr lvl="1"/>
            <a:r>
              <a:rPr lang="de-DE" dirty="0" err="1"/>
              <a:t>Informations</a:t>
            </a:r>
            <a:r>
              <a:rPr lang="de-DE" dirty="0"/>
              <a:t> (</a:t>
            </a:r>
            <a:r>
              <a:rPr lang="de-DE" dirty="0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Daten</a:t>
            </a:r>
            <a:r>
              <a:rPr lang="de-DE" dirty="0"/>
              <a:t>, </a:t>
            </a:r>
            <a:r>
              <a:rPr lang="de-DE" dirty="0">
                <a:solidFill>
                  <a:srgbClr val="FF0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dirty="0">
                <a:solidFill>
                  <a:srgbClr val="FF0000"/>
                </a:solidFill>
              </a:rPr>
              <a:t>, </a:t>
            </a:r>
            <a:r>
              <a:rPr lang="de-DE" dirty="0">
                <a:solidFill>
                  <a:srgbClr val="FF000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Paper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Hochpass-Eckfrequenz: 300 Hz, Abtastrate: 30 kHz</a:t>
            </a:r>
          </a:p>
          <a:p>
            <a:pPr lvl="1"/>
            <a:r>
              <a:rPr lang="de-DE" dirty="0">
                <a:solidFill>
                  <a:schemeClr val="tx2"/>
                </a:solidFill>
              </a:rPr>
              <a:t>More </a:t>
            </a:r>
            <a:r>
              <a:rPr lang="de-DE" dirty="0" err="1">
                <a:solidFill>
                  <a:schemeClr val="tx2"/>
                </a:solidFill>
              </a:rPr>
              <a:t>data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availble</a:t>
            </a:r>
            <a:r>
              <a:rPr lang="de-DE" dirty="0">
                <a:solidFill>
                  <a:schemeClr val="tx2"/>
                </a:solidFill>
              </a:rPr>
              <a:t> at </a:t>
            </a:r>
            <a:r>
              <a:rPr lang="de-DE" dirty="0" err="1">
                <a:solidFill>
                  <a:schemeClr val="tx2"/>
                </a:solidFill>
              </a:rPr>
              <a:t>website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of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CortexLab</a:t>
            </a:r>
            <a:r>
              <a:rPr lang="de-DE" dirty="0">
                <a:solidFill>
                  <a:schemeClr val="tx2"/>
                </a:solidFill>
              </a:rPr>
              <a:t> (</a:t>
            </a:r>
            <a:r>
              <a:rPr lang="de-DE" dirty="0">
                <a:solidFill>
                  <a:srgbClr val="FF000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dirty="0">
                <a:solidFill>
                  <a:schemeClr val="tx2"/>
                </a:solidFill>
              </a:rPr>
              <a:t>)</a:t>
            </a:r>
          </a:p>
          <a:p>
            <a:pPr lvl="1"/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2F923CA-5542-C892-AB5D-29BD738A87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2CCCCD-3BDF-DB2E-164A-74BE0D769E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01.08.2022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31E8E9B-4BEE-6776-1109-6F4F8C21FD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EAC5523-CA2F-4FAC-F4D9-0EE02F4626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Datenquellen</a:t>
            </a:r>
          </a:p>
        </p:txBody>
      </p:sp>
    </p:spTree>
    <p:extLst>
      <p:ext uri="{BB962C8B-B14F-4D97-AF65-F5344CB8AC3E}">
        <p14:creationId xmlns:p14="http://schemas.microsoft.com/office/powerpoint/2010/main" val="21598308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428BF69-5F5A-61BA-6986-CEDE2538E31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/>
              <a:t>NeuroPixel</a:t>
            </a:r>
            <a:r>
              <a:rPr lang="de-DE" dirty="0"/>
              <a:t> </a:t>
            </a:r>
            <a:r>
              <a:rPr lang="de-DE" dirty="0" err="1"/>
              <a:t>Paired</a:t>
            </a:r>
            <a:r>
              <a:rPr lang="de-DE" dirty="0"/>
              <a:t> Recordings </a:t>
            </a:r>
          </a:p>
          <a:p>
            <a:pPr lvl="1"/>
            <a:r>
              <a:rPr lang="de-DE" dirty="0"/>
              <a:t>(</a:t>
            </a:r>
            <a:r>
              <a:rPr lang="de-DE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dirty="0"/>
              <a:t>, </a:t>
            </a:r>
            <a:r>
              <a:rPr lang="de-DE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Paper</a:t>
            </a:r>
            <a:r>
              <a:rPr lang="de-DE" dirty="0"/>
              <a:t>)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150D26-16FD-7273-3D25-67A4944B5C8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101E7A-3F03-A69F-4EFE-9D260A22544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01.08.2022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A84D0A9-0E30-4E70-C14A-310CAE0E8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DEF2878-EA7B-D89D-99F5-AA37AB1AF9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Datenquellen</a:t>
            </a:r>
          </a:p>
        </p:txBody>
      </p:sp>
    </p:spTree>
    <p:extLst>
      <p:ext uri="{BB962C8B-B14F-4D97-AF65-F5344CB8AC3E}">
        <p14:creationId xmlns:p14="http://schemas.microsoft.com/office/powerpoint/2010/main" val="31241579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38E8DC3-9928-4155-8463-806F4B87AA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sz="1800" dirty="0" err="1"/>
              <a:t>Afe.m</a:t>
            </a:r>
            <a:r>
              <a:rPr lang="de-DE" sz="1800" dirty="0"/>
              <a:t>			Klasse mit Funktionen zur Signalvorverarbeitung/Digitalisierung 				(Analog/Digital)</a:t>
            </a:r>
          </a:p>
          <a:p>
            <a:r>
              <a:rPr lang="de-DE" sz="1800" dirty="0" err="1"/>
              <a:t>Call_data.m</a:t>
            </a:r>
            <a:r>
              <a:rPr lang="de-DE" sz="1800" dirty="0"/>
              <a:t>		Funktion zum Aufrufen und Vorverarbeitung der Neurodatensätze</a:t>
            </a:r>
          </a:p>
          <a:p>
            <a:r>
              <a:rPr lang="de-DE" sz="1800" dirty="0" err="1"/>
              <a:t>Config.mat</a:t>
            </a:r>
            <a:r>
              <a:rPr lang="de-DE" sz="1800" dirty="0"/>
              <a:t>		Speicherinformationen über den letzten Dateiaufruf</a:t>
            </a:r>
          </a:p>
          <a:p>
            <a:r>
              <a:rPr lang="de-DE" sz="1800" dirty="0" err="1"/>
              <a:t>plotResults_InMEA.m</a:t>
            </a:r>
            <a:r>
              <a:rPr lang="de-DE" sz="1800" dirty="0"/>
              <a:t>	Plotten der Eingangssignale des Datensatzes (MEA)</a:t>
            </a:r>
          </a:p>
          <a:p>
            <a:r>
              <a:rPr lang="de-DE" sz="1800" dirty="0" err="1"/>
              <a:t>plotResults_AFE.m</a:t>
            </a:r>
            <a:r>
              <a:rPr lang="de-DE" sz="1800" dirty="0"/>
              <a:t>	Plotten der Ergebnisse aus der analogen Signalvorverarbeitung</a:t>
            </a:r>
          </a:p>
          <a:p>
            <a:r>
              <a:rPr lang="de-DE" sz="1800" dirty="0" err="1"/>
              <a:t>setGraphicStyle.m</a:t>
            </a:r>
            <a:r>
              <a:rPr lang="de-DE" sz="1800" dirty="0"/>
              <a:t>	Verbesserung der Standard-</a:t>
            </a:r>
            <a:r>
              <a:rPr lang="de-DE" sz="1800" dirty="0" err="1"/>
              <a:t>Figures</a:t>
            </a:r>
            <a:endParaRPr lang="de-DE" sz="1800" dirty="0"/>
          </a:p>
          <a:p>
            <a:r>
              <a:rPr lang="de-DE" sz="1800" dirty="0" err="1"/>
              <a:t>Config.m</a:t>
            </a:r>
            <a:r>
              <a:rPr lang="de-DE" sz="1800" dirty="0"/>
              <a:t>		Parameter-Settings für den </a:t>
            </a:r>
            <a:r>
              <a:rPr lang="de-DE" sz="1800" dirty="0" err="1"/>
              <a:t>SpikeSorter</a:t>
            </a:r>
            <a:endParaRPr lang="de-DE" sz="18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E46B9EF-7BB0-4BBC-A8F8-871396461D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844169-61B8-49FA-95CB-936B19496D2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01.08.2022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5D7E97-9EC6-4C22-8A46-C0635534E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E87EAC3-1185-4A10-A9BF-9167219C2D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Skripte</a:t>
            </a:r>
          </a:p>
          <a:p>
            <a:r>
              <a:rPr lang="de-DE" dirty="0"/>
              <a:t>Zusätzliche Funktionen zum Hauptprogramm</a:t>
            </a:r>
          </a:p>
        </p:txBody>
      </p:sp>
    </p:spTree>
    <p:extLst>
      <p:ext uri="{BB962C8B-B14F-4D97-AF65-F5344CB8AC3E}">
        <p14:creationId xmlns:p14="http://schemas.microsoft.com/office/powerpoint/2010/main" val="4117161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9C3AD44-8CE4-4D6E-8710-F453930CF6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Modern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implants</a:t>
            </a:r>
            <a:r>
              <a:rPr lang="de-DE" dirty="0"/>
              <a:t> </a:t>
            </a:r>
            <a:r>
              <a:rPr lang="de-DE" dirty="0" err="1"/>
              <a:t>record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 </a:t>
            </a:r>
            <a:r>
              <a:rPr lang="de-DE" dirty="0" err="1"/>
              <a:t>activities</a:t>
            </a:r>
            <a:r>
              <a:rPr lang="de-DE" dirty="0"/>
              <a:t> (</a:t>
            </a:r>
            <a:r>
              <a:rPr lang="de-DE" dirty="0" err="1"/>
              <a:t>extracellular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electrode</a:t>
            </a:r>
            <a:r>
              <a:rPr lang="de-DE" dirty="0"/>
              <a:t> (</a:t>
            </a:r>
            <a:r>
              <a:rPr lang="de-DE" dirty="0" err="1"/>
              <a:t>sensor</a:t>
            </a:r>
            <a:r>
              <a:rPr lang="de-DE" dirty="0"/>
              <a:t>) </a:t>
            </a:r>
            <a:r>
              <a:rPr lang="de-DE" dirty="0" err="1"/>
              <a:t>records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multi-unit </a:t>
            </a:r>
            <a:r>
              <a:rPr lang="de-DE" dirty="0" err="1"/>
              <a:t>activity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neurons</a:t>
            </a:r>
            <a:r>
              <a:rPr lang="de-DE" dirty="0"/>
              <a:t> </a:t>
            </a:r>
            <a:r>
              <a:rPr lang="de-DE" dirty="0" err="1"/>
              <a:t>simultanously</a:t>
            </a:r>
            <a:endParaRPr lang="de-DE" dirty="0"/>
          </a:p>
          <a:p>
            <a:pPr lvl="1"/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neuron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different </a:t>
            </a:r>
            <a:r>
              <a:rPr lang="de-DE" dirty="0" err="1"/>
              <a:t>tasks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neuronal network</a:t>
            </a:r>
          </a:p>
          <a:p>
            <a:pPr lvl="1"/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decoding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neuronal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processing</a:t>
            </a:r>
            <a:r>
              <a:rPr lang="de-DE" dirty="0"/>
              <a:t>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a </a:t>
            </a:r>
            <a:r>
              <a:rPr lang="de-DE" dirty="0" err="1"/>
              <a:t>prothesis</a:t>
            </a:r>
            <a:r>
              <a:rPr lang="de-DE" dirty="0"/>
              <a:t> </a:t>
            </a:r>
            <a:r>
              <a:rPr lang="de-DE" dirty="0" err="1"/>
              <a:t>precisely</a:t>
            </a:r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71DA67C-A424-422B-98C3-CF76DBF84E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sz="1200" dirty="0"/>
              <a:t>[1] </a:t>
            </a:r>
            <a:r>
              <a:rPr lang="en-GB" sz="1200" dirty="0"/>
              <a:t>S. Gibson et al., „Spike Sorting: The First Step in Decoding the Brain: </a:t>
            </a:r>
            <a:br>
              <a:rPr lang="en-GB" sz="1200" dirty="0"/>
            </a:br>
            <a:r>
              <a:rPr lang="en-GB" sz="1200" dirty="0"/>
              <a:t>The first step in decoding the brain“, 2012.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018804-B072-4935-B216-3604B3705AF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01.08.2022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2A0C4D-211E-4C26-BD47-BAB85722D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F671CF9-2740-4F97-9AE7-2FE637A6B4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Einführung</a:t>
            </a:r>
          </a:p>
          <a:p>
            <a:r>
              <a:rPr lang="de-DE" dirty="0"/>
              <a:t>Spike </a:t>
            </a:r>
            <a:r>
              <a:rPr lang="de-DE" dirty="0" err="1"/>
              <a:t>Sorting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139A190-1EDE-4C78-B2A6-0617A9F5D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159" y="3108679"/>
            <a:ext cx="8640000" cy="299045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D37B8F4-743A-4A60-84D4-67FCB3954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70" y="3650366"/>
            <a:ext cx="2749718" cy="2035210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220FD236-CD58-44E0-854A-89F292138841}"/>
              </a:ext>
            </a:extLst>
          </p:cNvPr>
          <p:cNvCxnSpPr>
            <a:cxnSpLocks/>
          </p:cNvCxnSpPr>
          <p:nvPr/>
        </p:nvCxnSpPr>
        <p:spPr>
          <a:xfrm>
            <a:off x="1944090" y="4205803"/>
            <a:ext cx="2781819" cy="1140069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2D752C47-DA39-4D74-AC4F-8436B770121B}"/>
              </a:ext>
            </a:extLst>
          </p:cNvPr>
          <p:cNvSpPr txBox="1"/>
          <p:nvPr/>
        </p:nvSpPr>
        <p:spPr>
          <a:xfrm>
            <a:off x="286821" y="5691622"/>
            <a:ext cx="1093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Source: [1] </a:t>
            </a:r>
          </a:p>
        </p:txBody>
      </p:sp>
    </p:spTree>
    <p:extLst>
      <p:ext uri="{BB962C8B-B14F-4D97-AF65-F5344CB8AC3E}">
        <p14:creationId xmlns:p14="http://schemas.microsoft.com/office/powerpoint/2010/main" val="3211626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6A36CC6-3A91-3809-4776-B1EA511FCE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b="0" i="0" u="none" strike="noStrike" baseline="0" dirty="0" err="1">
                <a:solidFill>
                  <a:srgbClr val="004C94"/>
                </a:solidFill>
                <a:latin typeface="+mj-lt"/>
              </a:rPr>
              <a:t>ULE_EpilepticHuman</a:t>
            </a:r>
            <a:endParaRPr lang="de-DE" b="0" i="0" u="none" strike="noStrike" baseline="0" dirty="0">
              <a:solidFill>
                <a:srgbClr val="004C94"/>
              </a:solidFill>
              <a:latin typeface="+mj-lt"/>
            </a:endParaRPr>
          </a:p>
          <a:p>
            <a:pPr lvl="1"/>
            <a:r>
              <a:rPr lang="de-DE" b="0" i="0" u="none" strike="noStrike" baseline="0" dirty="0">
                <a:solidFill>
                  <a:srgbClr val="004C94"/>
                </a:solidFill>
                <a:latin typeface="+mj-lt"/>
              </a:rPr>
              <a:t>Human </a:t>
            </a:r>
            <a:r>
              <a:rPr lang="de-DE" b="0" i="0" u="none" strike="noStrike" baseline="0" dirty="0" err="1">
                <a:solidFill>
                  <a:srgbClr val="004C94"/>
                </a:solidFill>
                <a:latin typeface="+mj-lt"/>
              </a:rPr>
              <a:t>single</a:t>
            </a:r>
            <a:r>
              <a:rPr lang="de-DE" b="0" i="0" u="none" strike="noStrike" baseline="0" dirty="0">
                <a:solidFill>
                  <a:srgbClr val="004C94"/>
                </a:solidFill>
                <a:latin typeface="+mj-lt"/>
              </a:rPr>
              <a:t> </a:t>
            </a:r>
            <a:r>
              <a:rPr lang="de-DE" b="0" i="0" u="none" strike="noStrike" baseline="0" dirty="0" err="1">
                <a:solidFill>
                  <a:srgbClr val="004C94"/>
                </a:solidFill>
                <a:latin typeface="+mj-lt"/>
              </a:rPr>
              <a:t>cell-reco</a:t>
            </a:r>
            <a:r>
              <a:rPr lang="de-DE" dirty="0" err="1">
                <a:solidFill>
                  <a:srgbClr val="004C94"/>
                </a:solidFill>
                <a:latin typeface="+mj-lt"/>
              </a:rPr>
              <a:t>rding</a:t>
            </a:r>
            <a:r>
              <a:rPr lang="de-DE" dirty="0">
                <a:solidFill>
                  <a:srgbClr val="004C94"/>
                </a:solidFill>
                <a:latin typeface="+mj-lt"/>
              </a:rPr>
              <a:t> </a:t>
            </a:r>
            <a:r>
              <a:rPr lang="de-DE" dirty="0" err="1">
                <a:solidFill>
                  <a:srgbClr val="004C94"/>
                </a:solidFill>
                <a:latin typeface="+mj-lt"/>
              </a:rPr>
              <a:t>of</a:t>
            </a:r>
            <a:r>
              <a:rPr lang="de-DE" dirty="0">
                <a:solidFill>
                  <a:srgbClr val="004C94"/>
                </a:solidFill>
                <a:latin typeface="+mj-lt"/>
              </a:rPr>
              <a:t> an </a:t>
            </a:r>
            <a:r>
              <a:rPr lang="de-DE" dirty="0" err="1">
                <a:solidFill>
                  <a:srgbClr val="004C94"/>
                </a:solidFill>
                <a:latin typeface="+mj-lt"/>
              </a:rPr>
              <a:t>epileptic</a:t>
            </a:r>
            <a:r>
              <a:rPr lang="de-DE" dirty="0">
                <a:solidFill>
                  <a:srgbClr val="004C94"/>
                </a:solidFill>
                <a:latin typeface="+mj-lt"/>
              </a:rPr>
              <a:t> </a:t>
            </a:r>
            <a:r>
              <a:rPr lang="de-DE" dirty="0" err="1">
                <a:solidFill>
                  <a:srgbClr val="004C94"/>
                </a:solidFill>
                <a:latin typeface="+mj-lt"/>
              </a:rPr>
              <a:t>patient</a:t>
            </a:r>
            <a:r>
              <a:rPr lang="de-DE" dirty="0">
                <a:solidFill>
                  <a:srgbClr val="004C94"/>
                </a:solidFill>
                <a:latin typeface="+mj-lt"/>
              </a:rPr>
              <a:t> (</a:t>
            </a:r>
            <a:r>
              <a:rPr lang="de-DE" dirty="0">
                <a:solidFill>
                  <a:srgbClr val="FF0000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dirty="0">
                <a:solidFill>
                  <a:srgbClr val="FF0000"/>
                </a:solidFill>
                <a:latin typeface="+mj-lt"/>
              </a:rPr>
              <a:t>, </a:t>
            </a:r>
            <a:r>
              <a:rPr lang="de-DE" dirty="0">
                <a:solidFill>
                  <a:srgbClr val="FF0000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</a:t>
            </a:r>
            <a:r>
              <a:rPr lang="de-DE" dirty="0">
                <a:solidFill>
                  <a:srgbClr val="004C94"/>
                </a:solidFill>
                <a:latin typeface="+mj-lt"/>
              </a:rPr>
              <a:t>)</a:t>
            </a:r>
            <a:endParaRPr lang="de-DE" b="0" i="0" u="none" strike="noStrike" baseline="0" dirty="0">
              <a:solidFill>
                <a:srgbClr val="004C94"/>
              </a:solidFill>
              <a:latin typeface="+mj-lt"/>
            </a:endParaRPr>
          </a:p>
          <a:p>
            <a:pPr lvl="1"/>
            <a:r>
              <a:rPr lang="de-DE" dirty="0">
                <a:solidFill>
                  <a:srgbClr val="004C94"/>
                </a:solidFill>
                <a:latin typeface="+mj-lt"/>
              </a:rPr>
              <a:t>Online seit 09/2019 – University </a:t>
            </a:r>
            <a:r>
              <a:rPr lang="de-DE" dirty="0" err="1">
                <a:solidFill>
                  <a:srgbClr val="004C94"/>
                </a:solidFill>
                <a:latin typeface="+mj-lt"/>
              </a:rPr>
              <a:t>of</a:t>
            </a:r>
            <a:r>
              <a:rPr lang="de-DE" dirty="0">
                <a:solidFill>
                  <a:srgbClr val="004C94"/>
                </a:solidFill>
                <a:latin typeface="+mj-lt"/>
              </a:rPr>
              <a:t> Leicester</a:t>
            </a:r>
          </a:p>
          <a:p>
            <a:pPr lvl="1"/>
            <a:endParaRPr lang="de-DE" dirty="0">
              <a:solidFill>
                <a:srgbClr val="004C94"/>
              </a:solidFill>
              <a:latin typeface="+mj-lt"/>
            </a:endParaRPr>
          </a:p>
          <a:p>
            <a:r>
              <a:rPr lang="de-DE" dirty="0"/>
              <a:t>NatCom_Rey2018</a:t>
            </a:r>
          </a:p>
          <a:p>
            <a:pPr lvl="1"/>
            <a:r>
              <a:rPr lang="de-DE" dirty="0"/>
              <a:t>Daten von University </a:t>
            </a:r>
            <a:r>
              <a:rPr lang="de-DE" dirty="0" err="1"/>
              <a:t>of</a:t>
            </a:r>
            <a:r>
              <a:rPr lang="de-DE" dirty="0"/>
              <a:t> Leicester (</a:t>
            </a:r>
            <a:r>
              <a:rPr lang="de-DE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dirty="0"/>
              <a:t>), publiziert in Nat </a:t>
            </a:r>
            <a:r>
              <a:rPr lang="de-DE" dirty="0" err="1"/>
              <a:t>Com</a:t>
            </a:r>
            <a:r>
              <a:rPr lang="de-DE" dirty="0"/>
              <a:t> (</a:t>
            </a:r>
            <a:r>
              <a:rPr lang="de-DE" dirty="0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Labeling</a:t>
            </a:r>
            <a:r>
              <a:rPr lang="de-DE" dirty="0"/>
              <a:t> vorhanden (?)</a:t>
            </a:r>
          </a:p>
          <a:p>
            <a:pPr lvl="1"/>
            <a:r>
              <a:rPr lang="de-DE" dirty="0"/>
              <a:t>Enthalten LFP und erkannte Spikes-Frames, aber keine Rohdaten</a:t>
            </a:r>
          </a:p>
          <a:p>
            <a:pPr lvl="1"/>
            <a:endParaRPr lang="de-DE" dirty="0"/>
          </a:p>
          <a:p>
            <a:r>
              <a:rPr lang="de-DE" dirty="0" err="1"/>
              <a:t>SchwartzLab_RGCTypes</a:t>
            </a:r>
            <a:endParaRPr lang="de-DE" dirty="0"/>
          </a:p>
          <a:p>
            <a:pPr lvl="1"/>
            <a:r>
              <a:rPr lang="de-DE" dirty="0"/>
              <a:t>Enthalten nur die separierten Zellen mit Einzelaufnahme, Kontakt über PL</a:t>
            </a:r>
          </a:p>
          <a:p>
            <a:pPr lvl="1"/>
            <a:r>
              <a:rPr lang="de-DE" dirty="0"/>
              <a:t>Templates der Ganglienzellen aus </a:t>
            </a:r>
            <a:r>
              <a:rPr lang="de-DE" dirty="0">
                <a:solidFill>
                  <a:srgbClr val="FF0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http://rgctypes.org/</a:t>
            </a:r>
            <a:endParaRPr lang="de-DE" dirty="0">
              <a:solidFill>
                <a:srgbClr val="FF0000"/>
              </a:solidFill>
            </a:endParaRPr>
          </a:p>
          <a:p>
            <a:pPr lvl="1"/>
            <a:r>
              <a:rPr lang="de-DE" dirty="0"/>
              <a:t>Optische Stimulation und elektrische Ableitung, Hardware-Infos (</a:t>
            </a:r>
            <a:r>
              <a:rPr lang="de-DE" dirty="0">
                <a:solidFill>
                  <a:srgbClr val="FF000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dirty="0"/>
              <a:t>)</a:t>
            </a:r>
          </a:p>
          <a:p>
            <a:pPr lvl="1"/>
            <a:endParaRPr lang="de-DE" dirty="0"/>
          </a:p>
          <a:p>
            <a:endParaRPr lang="de-DE" dirty="0">
              <a:solidFill>
                <a:srgbClr val="004C94"/>
              </a:solidFill>
              <a:latin typeface="+mj-lt"/>
            </a:endParaRPr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4D69D7-F1F4-C3E9-DD18-8BEBF0EEFA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66E010-4118-6236-8A9B-8478E3B3BD4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01.08.2022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8972BF-C018-A29D-190E-C89DF8BAA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 dirty="0"/>
              <a:t>Folie</a:t>
            </a:r>
            <a:r>
              <a:rPr lang="de-DE" dirty="0"/>
              <a:t> </a:t>
            </a:r>
            <a:fld id="{CE4F77AF-5FC3-3742-9B04-C4967E118F6E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38D7D85-D9D6-80DB-010F-34B65789AA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Ausgesonderte Datensets</a:t>
            </a:r>
          </a:p>
        </p:txBody>
      </p:sp>
    </p:spTree>
    <p:extLst>
      <p:ext uri="{BB962C8B-B14F-4D97-AF65-F5344CB8AC3E}">
        <p14:creationId xmlns:p14="http://schemas.microsoft.com/office/powerpoint/2010/main" val="18537694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E658753-CF73-47C4-B5B7-8381D3096E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2846" y="1403211"/>
            <a:ext cx="10602632" cy="4807036"/>
          </a:xfrm>
        </p:spPr>
        <p:txBody>
          <a:bodyPr/>
          <a:lstStyle/>
          <a:p>
            <a:r>
              <a:rPr lang="en-GB" dirty="0" err="1"/>
              <a:t>Auflistung</a:t>
            </a:r>
            <a:r>
              <a:rPr lang="en-GB" dirty="0"/>
              <a:t> </a:t>
            </a:r>
            <a:r>
              <a:rPr lang="en-GB" dirty="0" err="1"/>
              <a:t>anderer</a:t>
            </a:r>
            <a:r>
              <a:rPr lang="en-GB" dirty="0"/>
              <a:t> </a:t>
            </a:r>
            <a:r>
              <a:rPr lang="en-GB" dirty="0" err="1"/>
              <a:t>SpikeSorter</a:t>
            </a:r>
            <a:r>
              <a:rPr lang="en-GB" dirty="0"/>
              <a:t> </a:t>
            </a:r>
            <a:r>
              <a:rPr lang="en-GB" dirty="0" err="1"/>
              <a:t>zum</a:t>
            </a:r>
            <a:r>
              <a:rPr lang="en-GB" dirty="0"/>
              <a:t> Benchmarking (</a:t>
            </a:r>
            <a:r>
              <a:rPr lang="en-GB" dirty="0" err="1"/>
              <a:t>OpenSource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Promotion Karsten, AI-based spike detection</a:t>
            </a:r>
          </a:p>
          <a:p>
            <a:pPr lvl="1"/>
            <a:r>
              <a:rPr lang="en-GB" dirty="0" err="1"/>
              <a:t>Wave_clus</a:t>
            </a:r>
            <a:r>
              <a:rPr lang="en-GB" dirty="0"/>
              <a:t> – GitHub (</a:t>
            </a:r>
            <a:r>
              <a:rPr lang="en-GB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GB" dirty="0"/>
              <a:t>), </a:t>
            </a:r>
          </a:p>
          <a:p>
            <a:pPr lvl="1"/>
            <a:r>
              <a:rPr lang="en-GB" dirty="0" err="1"/>
              <a:t>KiloSort</a:t>
            </a:r>
            <a:r>
              <a:rPr lang="en-GB" dirty="0"/>
              <a:t> – GitHub (</a:t>
            </a:r>
            <a:r>
              <a:rPr lang="en-GB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GB" dirty="0"/>
              <a:t>)</a:t>
            </a:r>
          </a:p>
          <a:p>
            <a:pPr lvl="1"/>
            <a:r>
              <a:rPr lang="en-GB" dirty="0" err="1"/>
              <a:t>Phy</a:t>
            </a:r>
            <a:r>
              <a:rPr lang="en-GB" dirty="0"/>
              <a:t> – </a:t>
            </a:r>
            <a:r>
              <a:rPr lang="en-GB" dirty="0" err="1"/>
              <a:t>OpenSource</a:t>
            </a:r>
            <a:r>
              <a:rPr lang="en-GB" dirty="0"/>
              <a:t> GUI-based </a:t>
            </a:r>
            <a:r>
              <a:rPr lang="en-GB" dirty="0" err="1"/>
              <a:t>SpikeSorter</a:t>
            </a:r>
            <a:r>
              <a:rPr lang="en-GB" dirty="0"/>
              <a:t> (</a:t>
            </a:r>
            <a:r>
              <a:rPr lang="en-GB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GB" dirty="0"/>
              <a:t>)</a:t>
            </a:r>
          </a:p>
          <a:p>
            <a:pPr lvl="1"/>
            <a:r>
              <a:rPr lang="en-GB" dirty="0" err="1"/>
              <a:t>SpikeSort</a:t>
            </a:r>
            <a:r>
              <a:rPr lang="en-GB" dirty="0"/>
              <a:t> 3D von </a:t>
            </a:r>
            <a:r>
              <a:rPr lang="en-GB" dirty="0" err="1"/>
              <a:t>NeuraLynx</a:t>
            </a:r>
            <a:r>
              <a:rPr lang="en-GB" dirty="0"/>
              <a:t> (</a:t>
            </a:r>
            <a:r>
              <a:rPr lang="en-GB" dirty="0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GB" dirty="0"/>
              <a:t>)</a:t>
            </a:r>
          </a:p>
          <a:p>
            <a:pPr lvl="1"/>
            <a:r>
              <a:rPr lang="en-GB" dirty="0" err="1"/>
              <a:t>Spike_DataSet</a:t>
            </a:r>
            <a:r>
              <a:rPr lang="en-GB" dirty="0"/>
              <a:t> – Toolchain for AI-based spike detection (Stand 2017, </a:t>
            </a:r>
            <a:r>
              <a:rPr lang="en-GB" dirty="0">
                <a:solidFill>
                  <a:srgbClr val="FF0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GB" dirty="0"/>
              <a:t>)</a:t>
            </a:r>
          </a:p>
          <a:p>
            <a:pPr lvl="1"/>
            <a:r>
              <a:rPr lang="en-GB" dirty="0" err="1"/>
              <a:t>SpikeDeepClassifier</a:t>
            </a:r>
            <a:r>
              <a:rPr lang="en-GB" dirty="0"/>
              <a:t> von Ch. Klaes (Stand 2021, </a:t>
            </a:r>
            <a:r>
              <a:rPr lang="en-GB" dirty="0">
                <a:solidFill>
                  <a:srgbClr val="FF000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GB" dirty="0">
                <a:solidFill>
                  <a:srgbClr val="FF0000"/>
                </a:solidFill>
              </a:rPr>
              <a:t>, </a:t>
            </a:r>
            <a:r>
              <a:rPr lang="en-GB" b="0" i="0" strike="noStrike" baseline="0" dirty="0">
                <a:solidFill>
                  <a:srgbClr val="FF000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Dissertation</a:t>
            </a:r>
            <a:r>
              <a:rPr lang="en-GB" b="0" i="0" strike="noStrike" baseline="0" dirty="0">
                <a:solidFill>
                  <a:schemeClr val="tx2"/>
                </a:solidFill>
              </a:rPr>
              <a:t>)</a:t>
            </a:r>
          </a:p>
          <a:p>
            <a:pPr lvl="1"/>
            <a:r>
              <a:rPr lang="en-GB" b="0" i="0" strike="noStrike" baseline="0" dirty="0" err="1">
                <a:solidFill>
                  <a:schemeClr val="tx2"/>
                </a:solidFill>
              </a:rPr>
              <a:t>SpikeInterface</a:t>
            </a:r>
            <a:r>
              <a:rPr lang="en-GB" b="0" i="0" strike="noStrike" baseline="0" dirty="0">
                <a:solidFill>
                  <a:schemeClr val="tx2"/>
                </a:solidFill>
              </a:rPr>
              <a:t> (Stand 2022, </a:t>
            </a:r>
            <a:r>
              <a:rPr lang="en-GB" b="0" i="0" strike="noStrike" baseline="0" dirty="0">
                <a:solidFill>
                  <a:srgbClr val="FF0000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GB" b="0" i="0" strike="noStrike" baseline="0" dirty="0">
                <a:solidFill>
                  <a:schemeClr val="tx2"/>
                </a:solidFill>
              </a:rPr>
              <a:t>,</a:t>
            </a:r>
            <a:r>
              <a:rPr lang="en-GB" b="0" i="0" strike="noStrike" baseline="0" dirty="0">
                <a:solidFill>
                  <a:srgbClr val="FF0000"/>
                </a:solidFill>
              </a:rPr>
              <a:t> </a:t>
            </a:r>
            <a:r>
              <a:rPr lang="en-GB" b="0" i="0" strike="noStrike" baseline="0" dirty="0">
                <a:solidFill>
                  <a:srgbClr val="FF0000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Paper</a:t>
            </a:r>
            <a:r>
              <a:rPr lang="en-GB" b="0" i="0" strike="noStrike" baseline="0" dirty="0">
                <a:solidFill>
                  <a:schemeClr val="tx2"/>
                </a:solidFill>
              </a:rPr>
              <a:t>)</a:t>
            </a:r>
          </a:p>
          <a:p>
            <a:endParaRPr lang="en-GB" dirty="0"/>
          </a:p>
          <a:p>
            <a:r>
              <a:rPr lang="en-GB" dirty="0"/>
              <a:t>Software für das </a:t>
            </a:r>
            <a:r>
              <a:rPr lang="en-GB" dirty="0" err="1"/>
              <a:t>Labeln</a:t>
            </a:r>
            <a:r>
              <a:rPr lang="en-GB" dirty="0"/>
              <a:t> von </a:t>
            </a:r>
            <a:r>
              <a:rPr lang="en-GB" dirty="0" err="1"/>
              <a:t>Datensätzen</a:t>
            </a:r>
            <a:r>
              <a:rPr lang="en-GB" dirty="0"/>
              <a:t> für </a:t>
            </a:r>
            <a:r>
              <a:rPr lang="en-GB" dirty="0" err="1"/>
              <a:t>NeuroPixel</a:t>
            </a:r>
            <a:r>
              <a:rPr lang="en-GB" dirty="0"/>
              <a:t> </a:t>
            </a:r>
            <a:r>
              <a:rPr lang="en-GB" dirty="0" err="1"/>
              <a:t>Daten</a:t>
            </a:r>
            <a:r>
              <a:rPr lang="en-GB" dirty="0"/>
              <a:t> (?) (</a:t>
            </a:r>
            <a:r>
              <a:rPr lang="en-GB" dirty="0">
                <a:solidFill>
                  <a:srgbClr val="FF0000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GB" dirty="0"/>
              <a:t>)</a:t>
            </a:r>
          </a:p>
          <a:p>
            <a:pPr lvl="1"/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FD48643-076A-4418-AE87-6E79BA09D7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8F02B1-AF63-4EBF-B488-F941468E706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01.08.2022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F4E5D12-BACE-4272-A486-B368D92F9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3C86B38-5D18-42C6-96CB-E6F5D6F401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Andere Spike Sorter</a:t>
            </a:r>
          </a:p>
        </p:txBody>
      </p:sp>
    </p:spTree>
    <p:extLst>
      <p:ext uri="{BB962C8B-B14F-4D97-AF65-F5344CB8AC3E}">
        <p14:creationId xmlns:p14="http://schemas.microsoft.com/office/powerpoint/2010/main" val="8279591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1611DF3-D59A-B694-D9F3-78B87B31B1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2847" y="1403211"/>
            <a:ext cx="6825600" cy="4807036"/>
          </a:xfrm>
        </p:spPr>
        <p:txBody>
          <a:bodyPr/>
          <a:lstStyle/>
          <a:p>
            <a:r>
              <a:rPr lang="de-DE" dirty="0"/>
              <a:t>Download eines Python Interpreters (</a:t>
            </a:r>
            <a:r>
              <a:rPr lang="de-DE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dirty="0"/>
              <a:t>)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Bitte die richtige Version beachten!</a:t>
            </a:r>
          </a:p>
          <a:p>
            <a:r>
              <a:rPr lang="de-DE" dirty="0"/>
              <a:t>Anleitung (</a:t>
            </a:r>
            <a:r>
              <a:rPr lang="de-DE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installation</a:t>
            </a:r>
            <a:endParaRPr lang="de-DE" dirty="0"/>
          </a:p>
          <a:p>
            <a:pPr lvl="1"/>
            <a:r>
              <a:rPr lang="de-DE" dirty="0" err="1"/>
              <a:t>Enable</a:t>
            </a:r>
            <a:r>
              <a:rPr lang="de-DE" dirty="0"/>
              <a:t> </a:t>
            </a: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users</a:t>
            </a:r>
            <a:r>
              <a:rPr lang="de-DE" dirty="0"/>
              <a:t> and </a:t>
            </a:r>
            <a:r>
              <a:rPr lang="de-DE" dirty="0" err="1"/>
              <a:t>enable</a:t>
            </a:r>
            <a:r>
              <a:rPr lang="de-DE" dirty="0"/>
              <a:t> Add </a:t>
            </a:r>
            <a:r>
              <a:rPr lang="de-DE" dirty="0" err="1"/>
              <a:t>to</a:t>
            </a:r>
            <a:r>
              <a:rPr lang="de-DE" dirty="0"/>
              <a:t> PATH</a:t>
            </a:r>
          </a:p>
          <a:p>
            <a:r>
              <a:rPr lang="de-DE" dirty="0"/>
              <a:t>MATLAB starten und Python-Version einbinden (</a:t>
            </a:r>
            <a:r>
              <a:rPr lang="de-DE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Informationen im Blog (</a:t>
            </a:r>
            <a:r>
              <a:rPr lang="de-DE" dirty="0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pyenv</a:t>
            </a:r>
            <a:r>
              <a:rPr lang="de-DE" dirty="0"/>
              <a:t>(„Version“, ‚2.7‘, ‚</a:t>
            </a:r>
            <a:r>
              <a:rPr lang="de-DE" dirty="0" err="1"/>
              <a:t>ExecutionMode</a:t>
            </a:r>
            <a:r>
              <a:rPr lang="de-DE" dirty="0"/>
              <a:t>‘, ‚</a:t>
            </a:r>
            <a:r>
              <a:rPr lang="de-DE" dirty="0" err="1"/>
              <a:t>OutOfProcess</a:t>
            </a:r>
            <a:r>
              <a:rPr lang="de-DE" dirty="0"/>
              <a:t>‘);</a:t>
            </a:r>
          </a:p>
          <a:p>
            <a:r>
              <a:rPr lang="de-DE" dirty="0"/>
              <a:t>Test</a:t>
            </a:r>
          </a:p>
          <a:p>
            <a:pPr lvl="1"/>
            <a:r>
              <a:rPr lang="de-DE" dirty="0" err="1"/>
              <a:t>py.math.radians</a:t>
            </a:r>
            <a:r>
              <a:rPr lang="de-DE" dirty="0"/>
              <a:t>(720) sollte </a:t>
            </a:r>
            <a:r>
              <a:rPr lang="de-DE"/>
              <a:t>12.5664 ergeben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526FB3-A9A2-7150-EA75-79A8AA88C1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E6B91A-F321-9352-09B6-94D4F1CEF06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01.08.2022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C95FA2A-6BA1-3C4A-DB09-7672F8E04B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F28DF40-84AA-C294-0098-9826B80D99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Integration von </a:t>
            </a:r>
          </a:p>
          <a:p>
            <a:r>
              <a:rPr lang="de-DE" dirty="0"/>
              <a:t>Python in MATLAB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C3710DE-2C69-C115-46DC-4329129A83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7461" y="1096751"/>
            <a:ext cx="4631693" cy="3899264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EEC20AFD-4B27-BB36-FA27-8A475544A0F9}"/>
              </a:ext>
            </a:extLst>
          </p:cNvPr>
          <p:cNvSpPr/>
          <p:nvPr/>
        </p:nvSpPr>
        <p:spPr>
          <a:xfrm>
            <a:off x="7227461" y="1796143"/>
            <a:ext cx="4631693" cy="6270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198EE32-EB89-90ED-129D-D9DCC5F470A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967416" y="1915297"/>
            <a:ext cx="2260045" cy="19435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9460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EEA168A-82E3-5B22-4759-28CD2B8D425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Verwendung der API </a:t>
            </a:r>
            <a:r>
              <a:rPr lang="de-DE" dirty="0" err="1"/>
              <a:t>PyNWB</a:t>
            </a:r>
            <a:r>
              <a:rPr lang="de-DE" dirty="0"/>
              <a:t> zum Import der Daten (</a:t>
            </a:r>
            <a:r>
              <a:rPr lang="de-DE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Installation</a:t>
            </a:r>
            <a:r>
              <a:rPr lang="de-DE" dirty="0">
                <a:solidFill>
                  <a:srgbClr val="FF0000"/>
                </a:solidFill>
              </a:rPr>
              <a:t>, </a:t>
            </a:r>
            <a:r>
              <a:rPr lang="de-DE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</a:t>
            </a:r>
            <a:r>
              <a:rPr lang="de-DE" dirty="0"/>
              <a:t>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E6AB83-BF43-A20E-2F32-6AFBC23E37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DA65378-0B32-3116-8A32-17248F67CD5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01.08.2022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48201C3-BD3E-0A56-3587-16D4ABA632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8A0DF1F-77C2-38AE-E63B-B043156493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Auslesen von NWB-Datensätzen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NeuroData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Borders)</a:t>
            </a:r>
          </a:p>
        </p:txBody>
      </p:sp>
    </p:spTree>
    <p:extLst>
      <p:ext uri="{BB962C8B-B14F-4D97-AF65-F5344CB8AC3E}">
        <p14:creationId xmlns:p14="http://schemas.microsoft.com/office/powerpoint/2010/main" val="17554965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69DB652-6D89-4364-A0F0-B105152DF3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Skript-Aufbau</a:t>
            </a:r>
          </a:p>
        </p:txBody>
      </p:sp>
    </p:spTree>
    <p:extLst>
      <p:ext uri="{BB962C8B-B14F-4D97-AF65-F5344CB8AC3E}">
        <p14:creationId xmlns:p14="http://schemas.microsoft.com/office/powerpoint/2010/main" val="23189549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8E567CD-43E5-4728-92CD-4CA6AD75EC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Globale Variablen im </a:t>
            </a:r>
            <a:r>
              <a:rPr lang="de-DE" dirty="0" err="1"/>
              <a:t>structs</a:t>
            </a:r>
            <a:r>
              <a:rPr lang="de-DE" dirty="0"/>
              <a:t> abgelegt</a:t>
            </a:r>
            <a:br>
              <a:rPr lang="de-DE" dirty="0"/>
            </a:br>
            <a:r>
              <a:rPr lang="de-DE" dirty="0"/>
              <a:t>(konfigurierbar in </a:t>
            </a:r>
            <a:r>
              <a:rPr lang="de-DE" dirty="0" err="1"/>
              <a:t>config.m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Settings</a:t>
            </a:r>
          </a:p>
          <a:p>
            <a:pPr lvl="1"/>
            <a:r>
              <a:rPr lang="de-DE" dirty="0"/>
              <a:t>AFE_SET</a:t>
            </a:r>
          </a:p>
          <a:p>
            <a:pPr lvl="1"/>
            <a:r>
              <a:rPr lang="de-DE" dirty="0"/>
              <a:t>DFE_SET</a:t>
            </a:r>
          </a:p>
          <a:p>
            <a:pPr lvl="1"/>
            <a:r>
              <a:rPr lang="de-DE" dirty="0"/>
              <a:t>DEC_SET</a:t>
            </a:r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547328B-A511-43B5-A94C-82BDD3B453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5636FE-462F-488E-85F9-BA4423A1AFB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01.08.2022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1EC3B3-5A26-436B-A37B-66E7B8BF3A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B923571-9021-4489-B75E-418477436C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Parameter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87AE3FA-C248-4801-D999-4415F2EA6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024" y="994202"/>
            <a:ext cx="4217871" cy="57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951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26CEE0D-B829-489D-A93E-6FA09DBEB9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Abrufen der Settings (aus </a:t>
            </a:r>
            <a:r>
              <a:rPr lang="de-DE" dirty="0" err="1"/>
              <a:t>config.m</a:t>
            </a:r>
            <a:r>
              <a:rPr lang="de-DE" dirty="0"/>
              <a:t>) 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Einlesen des Datensatzes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9BE4EE2-EF5D-43F6-A410-718C37720D2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7D137-8ECA-4A42-B7A8-1766CC8EF84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01.08.2022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A5686D3-16DB-4944-A6A6-4ABF1B3650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B411981-E074-4D36-86E8-925AFC7988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Pipeline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F5CBE66-5579-4532-8E08-6F331BC92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87" y="2919412"/>
            <a:ext cx="10829925" cy="101917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2E1FEB0-6BDC-14E9-CBC5-642CBD8C5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87" y="1778583"/>
            <a:ext cx="78676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010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E79971D-D855-48A0-BB4F-E68D1BB6E9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Vorbereitung: Module aufrufen und Variablen deklarieren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0F60E0-D979-4E12-963C-029E436FC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89B168-B56C-43F4-A95A-702F863756A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01.08.2022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F57C52-9955-4C73-9E49-7AE19F82D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0D8DE81-EE07-443B-8BF2-C9008A8806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Pipeline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F6E8806-18CF-587B-96A2-10993810D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49" y="1848918"/>
            <a:ext cx="4324869" cy="429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2084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B44C450-6B2F-4807-9C54-11F7B566D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Hauptschleife zur Durchführung des Spike Sorters</a:t>
            </a:r>
            <a:br>
              <a:rPr lang="de-DE" dirty="0"/>
            </a:b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RealtimeMode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entscheidet über das Lesen einzelner Zeitpunkte oder vollständiges Datensatzes)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076D7CC-E56B-4192-8445-90D3470AA2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21BF98-6335-4835-841E-65EB6DAC261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01.08.2022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D267C5B-7E91-432E-928D-CEE102C982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716D79A-E18B-4E7F-9639-B1D36C888E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Pipeline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27ABE5C-3655-44B2-8B9C-C0DC50171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65" y="1998450"/>
            <a:ext cx="4438062" cy="423401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433678F-E2F5-45EE-A80B-E940FC12ED0E}"/>
              </a:ext>
            </a:extLst>
          </p:cNvPr>
          <p:cNvSpPr txBox="1"/>
          <p:nvPr/>
        </p:nvSpPr>
        <p:spPr>
          <a:xfrm>
            <a:off x="6102624" y="3376792"/>
            <a:ext cx="49975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Vor- und nachher passieren Variablenübergaben, </a:t>
            </a:r>
          </a:p>
          <a:p>
            <a:r>
              <a:rPr lang="de-DE" dirty="0"/>
              <a:t>Um </a:t>
            </a:r>
            <a:r>
              <a:rPr lang="de-DE" dirty="0" err="1"/>
              <a:t>ParallelComputing</a:t>
            </a:r>
            <a:r>
              <a:rPr lang="de-DE" dirty="0"/>
              <a:t> anzuwenden. Hierbei wird ein Thread pro</a:t>
            </a:r>
            <a:br>
              <a:rPr lang="de-DE" dirty="0"/>
            </a:br>
            <a:r>
              <a:rPr lang="de-DE" dirty="0"/>
              <a:t>Kanal ermöglicht</a:t>
            </a:r>
          </a:p>
        </p:txBody>
      </p:sp>
    </p:spTree>
    <p:extLst>
      <p:ext uri="{BB962C8B-B14F-4D97-AF65-F5344CB8AC3E}">
        <p14:creationId xmlns:p14="http://schemas.microsoft.com/office/powerpoint/2010/main" val="1811270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B0C159E-6ED4-459B-BDF2-EF0046ECBF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Nachbearbeitung: Parameter ermitteln und Ergebnisse plotten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82F9CA-A4C0-4610-B1BC-8CDC9BAAF9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AF02A7-09AF-44E0-B503-4C48BF11D7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01.08.2022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8EA65A-EC26-4682-8940-B2ED052580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12ACE65-89F8-4044-A613-20AD2D0C12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Pipeline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FF7C33B-F564-4573-9A41-4CB1143C4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50" y="1848085"/>
            <a:ext cx="863917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60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0D39017-8051-4D82-B9E6-24DFCC6128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72766" y="1403211"/>
            <a:ext cx="5986393" cy="4807036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Probleme</a:t>
            </a:r>
            <a:r>
              <a:rPr lang="en-US" b="1" dirty="0"/>
              <a:t> (</a:t>
            </a:r>
            <a:r>
              <a:rPr lang="en-US" b="1" dirty="0" err="1"/>
              <a:t>allgemein</a:t>
            </a:r>
            <a:r>
              <a:rPr lang="en-US" b="1" dirty="0"/>
              <a:t>):</a:t>
            </a:r>
          </a:p>
          <a:p>
            <a:r>
              <a:rPr lang="en-US" dirty="0" err="1"/>
              <a:t>Kontinuierliche</a:t>
            </a:r>
            <a:r>
              <a:rPr lang="en-US" dirty="0"/>
              <a:t> </a:t>
            </a:r>
            <a:r>
              <a:rPr lang="en-US" dirty="0" err="1"/>
              <a:t>Abtastung</a:t>
            </a:r>
            <a:r>
              <a:rPr lang="en-US" dirty="0"/>
              <a:t> der </a:t>
            </a:r>
            <a:r>
              <a:rPr lang="en-US" dirty="0" err="1"/>
              <a:t>Eingangssignale</a:t>
            </a:r>
            <a:r>
              <a:rPr lang="en-US" dirty="0"/>
              <a:t> </a:t>
            </a:r>
            <a:r>
              <a:rPr lang="en-US" dirty="0" err="1"/>
              <a:t>führt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hohen</a:t>
            </a:r>
            <a:r>
              <a:rPr lang="en-US" dirty="0"/>
              <a:t> </a:t>
            </a:r>
            <a:r>
              <a:rPr lang="en-US" dirty="0" err="1"/>
              <a:t>Datenraten</a:t>
            </a:r>
            <a:r>
              <a:rPr lang="en-US" dirty="0"/>
              <a:t> </a:t>
            </a:r>
            <a:br>
              <a:rPr lang="en-US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(12bit x 20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kSps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x 100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electrodes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&gt; 10 Mbit/s)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err="1"/>
              <a:t>Unzureichende</a:t>
            </a:r>
            <a:r>
              <a:rPr lang="en-US" dirty="0"/>
              <a:t> </a:t>
            </a:r>
            <a:r>
              <a:rPr lang="en-US" dirty="0" err="1"/>
              <a:t>Artefakt-Unterdrückung</a:t>
            </a:r>
            <a:r>
              <a:rPr lang="en-US" dirty="0"/>
              <a:t> am Analog-Frontend</a:t>
            </a:r>
          </a:p>
          <a:p>
            <a:r>
              <a:rPr lang="en-US" dirty="0" err="1"/>
              <a:t>Heutige</a:t>
            </a:r>
            <a:r>
              <a:rPr lang="en-US" dirty="0"/>
              <a:t> </a:t>
            </a:r>
            <a:r>
              <a:rPr lang="en-US" dirty="0" err="1"/>
              <a:t>Implementierungen</a:t>
            </a:r>
            <a:r>
              <a:rPr lang="en-US" dirty="0"/>
              <a:t> für Spike Sorting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tauglich</a:t>
            </a:r>
            <a:r>
              <a:rPr lang="en-US" dirty="0"/>
              <a:t> für </a:t>
            </a:r>
            <a:r>
              <a:rPr lang="en-US" dirty="0" err="1"/>
              <a:t>simultane</a:t>
            </a:r>
            <a:r>
              <a:rPr lang="en-US" dirty="0"/>
              <a:t> </a:t>
            </a:r>
            <a:r>
              <a:rPr lang="en-US" dirty="0" err="1"/>
              <a:t>Verarbeitung</a:t>
            </a:r>
            <a:r>
              <a:rPr lang="en-US" dirty="0"/>
              <a:t> von </a:t>
            </a:r>
            <a:r>
              <a:rPr lang="en-US" dirty="0" err="1"/>
              <a:t>hunderten</a:t>
            </a:r>
            <a:r>
              <a:rPr lang="en-US" dirty="0"/>
              <a:t> </a:t>
            </a:r>
            <a:r>
              <a:rPr lang="en-US" dirty="0" err="1"/>
              <a:t>Kanälen</a:t>
            </a:r>
            <a:r>
              <a:rPr lang="en-US" dirty="0"/>
              <a:t> in </a:t>
            </a:r>
            <a:r>
              <a:rPr lang="en-US" dirty="0" err="1"/>
              <a:t>Echtzeit</a:t>
            </a:r>
            <a:endParaRPr lang="en-US" dirty="0"/>
          </a:p>
          <a:p>
            <a:r>
              <a:rPr lang="en-US" dirty="0" err="1"/>
              <a:t>Berechnung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Server-</a:t>
            </a:r>
            <a:r>
              <a:rPr lang="en-US" dirty="0" err="1"/>
              <a:t>Ressourcen</a:t>
            </a:r>
            <a:endParaRPr lang="en-US" dirty="0"/>
          </a:p>
          <a:p>
            <a:r>
              <a:rPr lang="en-US" dirty="0"/>
              <a:t>Brain states </a:t>
            </a:r>
            <a:r>
              <a:rPr lang="en-US" dirty="0" err="1"/>
              <a:t>Kodierung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zuverlässig</a:t>
            </a:r>
            <a:r>
              <a:rPr lang="en-US" dirty="0"/>
              <a:t> und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ungenau</a:t>
            </a:r>
            <a:r>
              <a:rPr lang="en-US" dirty="0"/>
              <a:t> für </a:t>
            </a:r>
            <a:r>
              <a:rPr lang="en-US" dirty="0" err="1"/>
              <a:t>Echtzeit-Anwendung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446578F-A280-498F-83E8-B150DDACA3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sz="1200" dirty="0"/>
              <a:t>[2] H. Rey et al., </a:t>
            </a:r>
            <a:r>
              <a:rPr lang="en-GB" sz="1200" dirty="0"/>
              <a:t>“Past, present and future of spike sorting techniques”, 2015.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C43D0B-C152-4D16-8FCE-3176347763E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pPr/>
              <a:t>01.08.2022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45CE6F0-B5E6-4C99-89FB-9BB68BC89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 dirty="0"/>
              <a:t>Folie </a:t>
            </a:r>
            <a:fld id="{CE4F77AF-5FC3-3742-9B04-C4967E118F6E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4DD2513-4EB6-4ED7-AD6F-6908CC3391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Einführung</a:t>
            </a:r>
          </a:p>
          <a:p>
            <a:r>
              <a:rPr lang="de-DE" dirty="0"/>
              <a:t>Spike </a:t>
            </a:r>
            <a:r>
              <a:rPr lang="de-DE" dirty="0" err="1"/>
              <a:t>Sorting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31A9B7A-DF79-4546-82E5-A4272CB17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41" y="1403211"/>
            <a:ext cx="5447580" cy="4320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331DB3A-D1DD-45BD-983E-7D0F86FF3396}"/>
              </a:ext>
            </a:extLst>
          </p:cNvPr>
          <p:cNvSpPr txBox="1"/>
          <p:nvPr/>
        </p:nvSpPr>
        <p:spPr>
          <a:xfrm>
            <a:off x="286821" y="5691622"/>
            <a:ext cx="1093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Source: [2] </a:t>
            </a:r>
          </a:p>
        </p:txBody>
      </p:sp>
    </p:spTree>
    <p:extLst>
      <p:ext uri="{BB962C8B-B14F-4D97-AF65-F5344CB8AC3E}">
        <p14:creationId xmlns:p14="http://schemas.microsoft.com/office/powerpoint/2010/main" val="19330691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2E772CD4-D05F-4D66-AD76-32FB11F4DFBB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dirty="0"/>
                  <a:t>Zur Optimierung der verschiedenen Ausgangsparameter werden für die drei Module verschiedene Eingangsparameter ausgewählt. Diese werden als </a:t>
                </a:r>
                <a:r>
                  <a:rPr lang="de-DE" dirty="0" err="1"/>
                  <a:t>Struct</a:t>
                </a:r>
                <a:r>
                  <a:rPr lang="de-DE" dirty="0"/>
                  <a:t>-Variable dem Modul übergeben.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r>
                  <a:rPr lang="de-DE" sz="1400" dirty="0"/>
                  <a:t>Analog Front-End</a:t>
                </a:r>
              </a:p>
              <a:p>
                <a:pPr lvl="1"/>
                <a:r>
                  <a:rPr lang="de-DE" sz="1400" dirty="0" err="1"/>
                  <a:t>Udd</a:t>
                </a:r>
                <a:r>
                  <a:rPr lang="de-DE" sz="1400" dirty="0"/>
                  <a:t>: 		pos. Versorgungsspannung [V]</a:t>
                </a:r>
              </a:p>
              <a:p>
                <a:pPr lvl="1"/>
                <a:r>
                  <a:rPr lang="de-DE" sz="1400" dirty="0" err="1"/>
                  <a:t>Uss</a:t>
                </a:r>
                <a:r>
                  <a:rPr lang="de-DE" sz="1400" dirty="0"/>
                  <a:t>: 		neg. Versorgungsspannung [V]</a:t>
                </a:r>
              </a:p>
              <a:p>
                <a:pPr lvl="1"/>
                <a:r>
                  <a:rPr lang="de-DE" sz="1400" dirty="0" err="1"/>
                  <a:t>GainPre</a:t>
                </a:r>
                <a:r>
                  <a:rPr lang="de-DE" sz="1400" dirty="0"/>
                  <a:t>:		Vorverstärkung [V/V]</a:t>
                </a:r>
              </a:p>
              <a:p>
                <a:pPr lvl="1"/>
                <a:r>
                  <a:rPr lang="de-DE" sz="1400" dirty="0" err="1"/>
                  <a:t>nFilt</a:t>
                </a:r>
                <a:r>
                  <a:rPr lang="de-DE" sz="1400" dirty="0"/>
                  <a:t>:		Filterordnung des Butterworth-Bandpasses (für Analog und Digital)</a:t>
                </a:r>
              </a:p>
              <a:p>
                <a:pPr lvl="1"/>
                <a:r>
                  <a:rPr lang="de-DE" sz="1400" dirty="0" err="1"/>
                  <a:t>fFilt</a:t>
                </a:r>
                <a:r>
                  <a:rPr lang="de-DE" sz="1400" dirty="0"/>
                  <a:t>:		Angabe der Eckfrequenzen für den Hochpass und Tiefpass [Hz] (für Analog und Digital)</a:t>
                </a:r>
              </a:p>
              <a:p>
                <a:pPr lvl="1"/>
                <a:r>
                  <a:rPr lang="de-DE" sz="1400" dirty="0" err="1"/>
                  <a:t>nBitADC</a:t>
                </a:r>
                <a:r>
                  <a:rPr lang="de-DE" sz="1400" dirty="0"/>
                  <a:t>:		Bit-Auflösung des Analog-Digital-Umwandlers (ADU)</a:t>
                </a:r>
              </a:p>
              <a:p>
                <a:pPr lvl="1"/>
                <a:r>
                  <a:rPr lang="de-DE" sz="1400" dirty="0" err="1"/>
                  <a:t>dUref</a:t>
                </a:r>
                <a:r>
                  <a:rPr lang="de-DE" sz="1400" dirty="0"/>
                  <a:t>:		sym. Dynamikbereich um die Mittenspannung [V]</a:t>
                </a:r>
              </a:p>
              <a:p>
                <a:pPr lvl="1"/>
                <a:r>
                  <a:rPr lang="de-DE" sz="1400" dirty="0" err="1"/>
                  <a:t>SampleRate</a:t>
                </a:r>
                <a:r>
                  <a:rPr lang="de-DE" sz="1400" dirty="0"/>
                  <a:t>:		Abtastrate des ADU	</a:t>
                </a:r>
              </a:p>
              <a:p>
                <a:pPr lvl="1"/>
                <a:r>
                  <a:rPr lang="de-DE" sz="1400" dirty="0"/>
                  <a:t>OSR:		Überabtastrate des ADU</a:t>
                </a:r>
              </a:p>
              <a:p>
                <a:pPr lvl="1"/>
                <a:r>
                  <a:rPr lang="de-DE" sz="1400" dirty="0" err="1"/>
                  <a:t>dXsda</a:t>
                </a:r>
                <a:r>
                  <a:rPr lang="de-DE" sz="1400" dirty="0"/>
                  <a:t>:		Angabe der Fensterbreite für den NEO-Operator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de-DE" sz="1400" dirty="0"/>
                  <a:t>)</a:t>
                </a:r>
              </a:p>
              <a:p>
                <a:pPr lvl="1"/>
                <a:r>
                  <a:rPr lang="de-DE" sz="1400" dirty="0" err="1"/>
                  <a:t>SDA_ThrMin</a:t>
                </a:r>
                <a:r>
                  <a:rPr lang="de-DE" sz="1400" dirty="0"/>
                  <a:t>:		Mindestschwellwert zur Detektion eines Aktionspotentials</a:t>
                </a:r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2E772CD4-D05F-4D66-AD76-32FB11F4DF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1555" t="-7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AA949F7-008F-4034-A800-3D4183D6814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B675209-3084-4EA5-B0B3-22C3ACE96BD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pPr/>
              <a:t>01.08.2022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50997C-B11C-4355-9122-DE1749C07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 dirty="0"/>
              <a:t>Folie</a:t>
            </a:r>
            <a:r>
              <a:rPr lang="de-DE" dirty="0"/>
              <a:t> </a:t>
            </a:r>
            <a:fld id="{CE4F77AF-5FC3-3742-9B04-C4967E118F6E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703461B-5E6C-48F7-B1AC-8E6F19F40B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Parameter</a:t>
            </a:r>
          </a:p>
        </p:txBody>
      </p:sp>
    </p:spTree>
    <p:extLst>
      <p:ext uri="{BB962C8B-B14F-4D97-AF65-F5344CB8AC3E}">
        <p14:creationId xmlns:p14="http://schemas.microsoft.com/office/powerpoint/2010/main" val="29165306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33F2B76F-DDA5-4642-B4D3-014923030EC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de-DE" dirty="0"/>
                  <a:t>Die Inhalte der Variablen </a:t>
                </a:r>
                <a:r>
                  <a:rPr lang="de-DE" b="1" dirty="0" err="1"/>
                  <a:t>Quality_Param</a:t>
                </a:r>
                <a:r>
                  <a:rPr lang="de-DE" b="1" dirty="0"/>
                  <a:t> </a:t>
                </a:r>
                <a:r>
                  <a:rPr lang="de-DE" dirty="0"/>
                  <a:t>dienen als Parameter </a:t>
                </a:r>
                <a:br>
                  <a:rPr lang="de-DE" dirty="0"/>
                </a:br>
                <a:r>
                  <a:rPr lang="de-DE" dirty="0"/>
                  <a:t>zum Vergleich verschiedener Topologien</a:t>
                </a:r>
              </a:p>
              <a:p>
                <a:pPr lvl="1"/>
                <a:r>
                  <a:rPr lang="de-DE" dirty="0"/>
                  <a:t>Analog-Frontend (</a:t>
                </a:r>
                <a:r>
                  <a:rPr lang="de-DE" i="1" dirty="0" err="1"/>
                  <a:t>afe</a:t>
                </a:r>
                <a:r>
                  <a:rPr lang="de-DE" dirty="0"/>
                  <a:t>): </a:t>
                </a:r>
              </a:p>
              <a:p>
                <a:pPr lvl="2"/>
                <a:r>
                  <a:rPr lang="de-DE" dirty="0"/>
                  <a:t>Leistungsverbrauch (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de-DE" dirty="0"/>
                  <a:t>), Fläche (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dirty="0"/>
                  <a:t>), Latenz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de-DE" dirty="0"/>
                  <a:t>), </a:t>
                </a:r>
              </a:p>
              <a:p>
                <a:pPr lvl="2"/>
                <a:r>
                  <a:rPr lang="de-DE" dirty="0" err="1"/>
                  <a:t>Detection</a:t>
                </a:r>
                <a:r>
                  <a:rPr lang="de-DE" dirty="0"/>
                  <a:t> rate (DR)</a:t>
                </a:r>
              </a:p>
              <a:p>
                <a:pPr lvl="2"/>
                <a:r>
                  <a:rPr lang="de-DE" dirty="0" err="1"/>
                  <a:t>Compression</a:t>
                </a:r>
                <a:r>
                  <a:rPr lang="de-DE" dirty="0"/>
                  <a:t> </a:t>
                </a:r>
                <a:r>
                  <a:rPr lang="de-DE" dirty="0" err="1"/>
                  <a:t>Accuracy</a:t>
                </a:r>
                <a:r>
                  <a:rPr lang="de-DE" dirty="0"/>
                  <a:t> (CA)</a:t>
                </a:r>
              </a:p>
              <a:p>
                <a:pPr lvl="2"/>
                <a:r>
                  <a:rPr lang="de-DE" dirty="0" err="1"/>
                  <a:t>Compression</a:t>
                </a:r>
                <a:r>
                  <a:rPr lang="de-DE" dirty="0"/>
                  <a:t> </a:t>
                </a:r>
                <a:r>
                  <a:rPr lang="de-DE" dirty="0" err="1"/>
                  <a:t>Reduction</a:t>
                </a:r>
                <a:r>
                  <a:rPr lang="de-DE" dirty="0"/>
                  <a:t> (CR)</a:t>
                </a:r>
              </a:p>
              <a:p>
                <a:pPr lvl="1"/>
                <a:endParaRPr lang="de-DE" dirty="0"/>
              </a:p>
              <a:p>
                <a:pPr lvl="1"/>
                <a:r>
                  <a:rPr lang="de-DE" dirty="0"/>
                  <a:t>Digitale Merkmals-Extraktion und Clustering (</a:t>
                </a:r>
                <a:r>
                  <a:rPr lang="de-DE" i="1" dirty="0" err="1"/>
                  <a:t>dfe</a:t>
                </a:r>
                <a:r>
                  <a:rPr lang="de-DE" dirty="0"/>
                  <a:t>):</a:t>
                </a:r>
                <a:br>
                  <a:rPr lang="de-DE" dirty="0"/>
                </a:br>
                <a:r>
                  <a:rPr lang="de-DE" dirty="0"/>
                  <a:t>Quantisierungs-Stufen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de-DE" dirty="0"/>
                  <a:t>), Speicherverbrauch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𝑚𝑒𝑚</m:t>
                        </m:r>
                      </m:sub>
                    </m:sSub>
                  </m:oMath>
                </a14:m>
                <a:r>
                  <a:rPr lang="de-DE" dirty="0"/>
                  <a:t>), Taktfrequenz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𝑐𝑙𝑘</m:t>
                        </m:r>
                      </m:sub>
                    </m:sSub>
                  </m:oMath>
                </a14:m>
                <a:r>
                  <a:rPr lang="de-DE" dirty="0"/>
                  <a:t>), Genauigkeit (</a:t>
                </a:r>
                <a:r>
                  <a:rPr lang="de-DE" dirty="0" err="1"/>
                  <a:t>Acc</a:t>
                </a:r>
                <a:r>
                  <a:rPr lang="de-DE" dirty="0"/>
                  <a:t>)</a:t>
                </a:r>
              </a:p>
              <a:p>
                <a:pPr marL="288000" lvl="1" indent="0">
                  <a:buNone/>
                </a:pPr>
                <a:endParaRPr lang="de-DE" dirty="0"/>
              </a:p>
              <a:p>
                <a:pPr lvl="1"/>
                <a:r>
                  <a:rPr lang="de-DE" dirty="0" err="1"/>
                  <a:t>Neural</a:t>
                </a:r>
                <a:r>
                  <a:rPr lang="de-DE" dirty="0"/>
                  <a:t> </a:t>
                </a:r>
                <a:r>
                  <a:rPr lang="de-DE" dirty="0" err="1"/>
                  <a:t>decoder</a:t>
                </a:r>
                <a:r>
                  <a:rPr lang="de-DE" dirty="0"/>
                  <a:t> (</a:t>
                </a:r>
                <a:r>
                  <a:rPr lang="de-DE" i="1" dirty="0" err="1"/>
                  <a:t>dec</a:t>
                </a:r>
                <a:r>
                  <a:rPr lang="de-DE" dirty="0"/>
                  <a:t>):</a:t>
                </a:r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33F2B76F-DDA5-4642-B4D3-014923030E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1435" t="-7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1D6BD46-BDE6-4CAD-881D-8CD1808B8ED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B9A869A-27D1-4414-BF7F-0E56C842D85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01.08.2022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77235D-024B-46E7-9B2B-C2836EB3ED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6AB4EE1-E2D5-436A-99BB-4AD6484DAC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Parameter</a:t>
            </a:r>
          </a:p>
        </p:txBody>
      </p:sp>
    </p:spTree>
    <p:extLst>
      <p:ext uri="{BB962C8B-B14F-4D97-AF65-F5344CB8AC3E}">
        <p14:creationId xmlns:p14="http://schemas.microsoft.com/office/powerpoint/2010/main" val="24245418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E0EDD13-2D18-4C91-9F2F-E1805B1C78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Schnittstellen definieren 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(Übergabedaten zwischen den Teilprojekten)</a:t>
            </a:r>
          </a:p>
          <a:p>
            <a:r>
              <a:rPr lang="de-DE" dirty="0"/>
              <a:t>Parameter definieren</a:t>
            </a:r>
          </a:p>
          <a:p>
            <a:r>
              <a:rPr lang="de-DE" dirty="0"/>
              <a:t>Algorithmen implementieren</a:t>
            </a:r>
          </a:p>
          <a:p>
            <a:pPr marL="0" indent="0">
              <a:buNone/>
            </a:pPr>
            <a:endParaRPr lang="de-DE" dirty="0">
              <a:solidFill>
                <a:srgbClr val="00B050"/>
              </a:solidFill>
            </a:endParaRPr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5B150B-A254-4526-BA14-1B798C7D65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2D1139-AE86-4CB5-9DF7-CC41DB1C989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01.08.2022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DFFBF33-1148-4B60-A798-69A0CA478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D685D54-AB0D-4E0C-BD27-3A55AA5A7F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ToDo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28983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2926DF6-9A5B-4D7B-B0AF-2186D2B2B0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Anhang</a:t>
            </a:r>
          </a:p>
        </p:txBody>
      </p:sp>
    </p:spTree>
    <p:extLst>
      <p:ext uri="{BB962C8B-B14F-4D97-AF65-F5344CB8AC3E}">
        <p14:creationId xmlns:p14="http://schemas.microsoft.com/office/powerpoint/2010/main" val="21326756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ACCF7D97-FCA9-4D6B-B311-C719C066A512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de-DE" sz="1800" dirty="0"/>
                  <a:t>Methods </a:t>
                </a:r>
                <a:r>
                  <a:rPr lang="de-DE" sz="1800" dirty="0" err="1"/>
                  <a:t>for</a:t>
                </a:r>
                <a:r>
                  <a:rPr lang="de-DE" sz="1800" dirty="0"/>
                  <a:t> Feature </a:t>
                </a:r>
                <a:r>
                  <a:rPr lang="de-DE" sz="1800" dirty="0" err="1"/>
                  <a:t>Extraction</a:t>
                </a:r>
                <a:endParaRPr lang="de-DE" sz="1800" dirty="0"/>
              </a:p>
              <a:p>
                <a:pPr marL="702900" lvl="1" indent="-342900">
                  <a:buFont typeface="+mj-lt"/>
                  <a:buAutoNum type="arabicParenBoth"/>
                </a:pPr>
                <a:r>
                  <a:rPr lang="de-DE" sz="1800" dirty="0" err="1"/>
                  <a:t>Extraction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</a:t>
                </a:r>
                <a:r>
                  <a:rPr lang="de-DE" sz="1800" dirty="0" err="1"/>
                  <a:t>indicators</a:t>
                </a:r>
                <a:r>
                  <a:rPr lang="de-DE" sz="1800" dirty="0"/>
                  <a:t> (Amplitude, time, …)</a:t>
                </a:r>
              </a:p>
              <a:p>
                <a:pPr marL="702900" lvl="1" indent="-342900">
                  <a:buFont typeface="+mj-lt"/>
                  <a:buAutoNum type="arabicParenBoth"/>
                </a:pPr>
                <a:r>
                  <a:rPr lang="de-DE" sz="1800" dirty="0" err="1"/>
                  <a:t>Principal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component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analysis</a:t>
                </a:r>
                <a:r>
                  <a:rPr lang="de-DE" sz="1800" dirty="0"/>
                  <a:t>, PCA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de-DE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sSub>
                              <m:sSubPr>
                                <m:ctrlP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𝐸𝐿</m:t>
                                </m:r>
                              </m:sub>
                            </m:s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de-DE" sz="1800" dirty="0"/>
              </a:p>
              <a:p>
                <a:pPr lvl="3"/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800" dirty="0"/>
                  <a:t> </a:t>
                </a:r>
                <a:r>
                  <a:rPr lang="de-DE" sz="1800" dirty="0" err="1"/>
                  <a:t>number</a:t>
                </a:r>
                <a:r>
                  <a:rPr lang="de-DE" sz="1800" dirty="0"/>
                  <a:t>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</a:t>
                </a:r>
                <a:r>
                  <a:rPr lang="de-DE" sz="1800" dirty="0" err="1"/>
                  <a:t>neuron</a:t>
                </a:r>
                <a:r>
                  <a:rPr lang="de-DE" sz="1800" dirty="0"/>
                  <a:t>-cluster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800" dirty="0"/>
                  <a:t> </a:t>
                </a:r>
                <a:r>
                  <a:rPr lang="de-DE" sz="1800" dirty="0" err="1"/>
                  <a:t>window</a:t>
                </a:r>
                <a:r>
                  <a:rPr lang="de-DE" sz="1800" dirty="0"/>
                  <a:t> </a:t>
                </a:r>
                <a:r>
                  <a:rPr lang="de-DE" sz="1800" dirty="0" err="1"/>
                  <a:t>length</a:t>
                </a:r>
                <a:endParaRPr lang="de-DE" sz="1800" dirty="0"/>
              </a:p>
              <a:p>
                <a:pPr lvl="3"/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1800" b="0" i="0" smtClean="0">
                        <a:latin typeface="Cambria Math" panose="02040503050406030204" pitchFamily="18" charset="0"/>
                      </a:rPr>
                      <m:t>Vergleichsarray</m:t>
                    </m:r>
                  </m:oMath>
                </a14:m>
                <a:endParaRPr lang="de-DE" sz="1800" dirty="0"/>
              </a:p>
              <a:p>
                <a:pPr lvl="2"/>
                <a:r>
                  <a:rPr lang="de-DE" sz="1800" dirty="0"/>
                  <a:t>High </a:t>
                </a:r>
                <a:r>
                  <a:rPr lang="de-DE" sz="1800" dirty="0" err="1"/>
                  <a:t>noise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sensitivity</a:t>
                </a:r>
                <a:endParaRPr lang="de-DE" sz="1800" dirty="0"/>
              </a:p>
              <a:p>
                <a:pPr marL="702900" lvl="1" indent="-342900">
                  <a:buFont typeface="+mj-lt"/>
                  <a:buAutoNum type="arabicParenBoth"/>
                </a:pPr>
                <a:r>
                  <a:rPr lang="de-DE" sz="1800" dirty="0" err="1"/>
                  <a:t>Correlation</a:t>
                </a:r>
                <a:endParaRPr lang="de-DE" sz="1800" dirty="0"/>
              </a:p>
              <a:p>
                <a:pPr marL="702900" lvl="1" indent="-342900">
                  <a:buFont typeface="+mj-lt"/>
                  <a:buAutoNum type="arabicParenBoth"/>
                </a:pPr>
                <a:r>
                  <a:rPr lang="de-DE" sz="1800" dirty="0"/>
                  <a:t>Template </a:t>
                </a:r>
                <a:r>
                  <a:rPr lang="de-DE" sz="1800" dirty="0" err="1"/>
                  <a:t>Matching</a:t>
                </a:r>
                <a:r>
                  <a:rPr lang="de-DE" sz="1800" dirty="0"/>
                  <a:t> (TM)</a:t>
                </a:r>
              </a:p>
              <a:p>
                <a:pPr marL="702900" lvl="1" indent="-342900">
                  <a:buFont typeface="+mj-lt"/>
                  <a:buAutoNum type="arabicParenBoth"/>
                </a:pPr>
                <a:r>
                  <a:rPr lang="de-DE" sz="1800" dirty="0" err="1"/>
                  <a:t>Discrete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wavelet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transformation</a:t>
                </a:r>
                <a:r>
                  <a:rPr lang="de-DE" sz="1800" dirty="0"/>
                  <a:t> (DWT)</a:t>
                </a:r>
              </a:p>
              <a:p>
                <a:pPr marL="702900" lvl="1" indent="-342900">
                  <a:buFont typeface="+mj-lt"/>
                  <a:buAutoNum type="arabicParenBoth"/>
                </a:pPr>
                <a:r>
                  <a:rPr lang="de-DE" sz="1800" dirty="0"/>
                  <a:t>Differential </a:t>
                </a:r>
                <a:r>
                  <a:rPr lang="de-DE" sz="1800" dirty="0" err="1"/>
                  <a:t>transformation</a:t>
                </a:r>
                <a:r>
                  <a:rPr lang="de-DE" sz="1800" dirty="0"/>
                  <a:t> (DD)</a:t>
                </a:r>
              </a:p>
              <a:p>
                <a:pPr lvl="2"/>
                <a:r>
                  <a:rPr lang="de-DE" sz="1800" dirty="0" err="1"/>
                  <a:t>Simplification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DWT</a:t>
                </a:r>
              </a:p>
              <a:p>
                <a:pPr marL="702900" lvl="1" indent="-342900">
                  <a:buFont typeface="+mj-lt"/>
                  <a:buAutoNum type="arabicParenBoth"/>
                </a:pPr>
                <a:r>
                  <a:rPr lang="de-DE" sz="1800" dirty="0"/>
                  <a:t>Integrale Transformation (IT)</a:t>
                </a:r>
              </a:p>
              <a:p>
                <a:pPr lvl="2"/>
                <a:r>
                  <a:rPr lang="de-DE" sz="1800" dirty="0"/>
                  <a:t>Surface integral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negative </a:t>
                </a:r>
                <a:r>
                  <a:rPr lang="de-DE" sz="1800" dirty="0" err="1"/>
                  <a:t>and</a:t>
                </a:r>
                <a:r>
                  <a:rPr lang="de-DE" sz="1800" dirty="0"/>
                  <a:t> positive </a:t>
                </a:r>
                <a:r>
                  <a:rPr lang="de-DE" sz="1800" dirty="0" err="1"/>
                  <a:t>part</a:t>
                </a:r>
                <a:endParaRPr lang="de-DE" sz="1800" dirty="0"/>
              </a:p>
              <a:p>
                <a:endParaRPr lang="de-DE" sz="1800" dirty="0"/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ACCF7D97-FCA9-4D6B-B311-C719C066A5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1164" t="-887" b="-2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499028-3F51-4AFD-B7ED-904AA13151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42A3DEF-294B-4E0C-830A-7EC5BDA44EC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01.08.2022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D4E272A-A63D-427B-8086-B521C3701C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51FCE6E-FBAF-4E15-A47C-26C0BBCB56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Verfahren zur Merkmals-Extraktion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AC2FF4C-F7C2-4BA7-806F-76386B9004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545"/>
          <a:stretch/>
        </p:blipFill>
        <p:spPr>
          <a:xfrm>
            <a:off x="5891529" y="1949521"/>
            <a:ext cx="5415774" cy="242055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5AE20DC-76FA-4135-A426-0A557E41EF82}"/>
              </a:ext>
            </a:extLst>
          </p:cNvPr>
          <p:cNvSpPr txBox="1"/>
          <p:nvPr/>
        </p:nvSpPr>
        <p:spPr>
          <a:xfrm rot="1511376">
            <a:off x="6737367" y="4736862"/>
            <a:ext cx="37240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All </a:t>
            </a:r>
            <a:r>
              <a:rPr lang="de-DE" dirty="0" err="1">
                <a:solidFill>
                  <a:srgbClr val="FF0000"/>
                </a:solidFill>
              </a:rPr>
              <a:t>methods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needs</a:t>
            </a:r>
            <a:r>
              <a:rPr lang="de-DE" dirty="0">
                <a:solidFill>
                  <a:srgbClr val="FF0000"/>
                </a:solidFill>
              </a:rPr>
              <a:t> a </a:t>
            </a:r>
            <a:r>
              <a:rPr lang="de-DE" dirty="0" err="1">
                <a:solidFill>
                  <a:srgbClr val="FF0000"/>
                </a:solidFill>
              </a:rPr>
              <a:t>database</a:t>
            </a:r>
            <a:r>
              <a:rPr lang="de-DE" dirty="0">
                <a:solidFill>
                  <a:srgbClr val="FF0000"/>
                </a:solidFill>
              </a:rPr>
              <a:t> </a:t>
            </a:r>
            <a:br>
              <a:rPr lang="de-DE" dirty="0">
                <a:solidFill>
                  <a:srgbClr val="FF0000"/>
                </a:solidFill>
              </a:rPr>
            </a:br>
            <a:r>
              <a:rPr lang="de-DE" dirty="0" err="1">
                <a:solidFill>
                  <a:srgbClr val="FF0000"/>
                </a:solidFill>
              </a:rPr>
              <a:t>and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knowledge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identify</a:t>
            </a:r>
            <a:r>
              <a:rPr lang="de-DE" dirty="0">
                <a:solidFill>
                  <a:srgbClr val="FF0000"/>
                </a:solidFill>
              </a:rPr>
              <a:t> </a:t>
            </a:r>
            <a:br>
              <a:rPr lang="de-DE" dirty="0">
                <a:solidFill>
                  <a:srgbClr val="FF0000"/>
                </a:solidFill>
              </a:rPr>
            </a:br>
            <a:r>
              <a:rPr lang="de-DE" dirty="0" err="1">
                <a:solidFill>
                  <a:srgbClr val="FF0000"/>
                </a:solidFill>
              </a:rPr>
              <a:t>each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cell</a:t>
            </a:r>
            <a:r>
              <a:rPr lang="de-DE" dirty="0">
                <a:solidFill>
                  <a:srgbClr val="FF0000"/>
                </a:solidFill>
              </a:rPr>
              <a:t> type 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each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application</a:t>
            </a:r>
            <a:r>
              <a:rPr lang="de-DE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3943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39AE42-463E-4D26-B8BB-3AFE9F5566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43E233-850C-45EF-A2AA-BA8334C4B61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01.08.2022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0D93E2-8BE7-4A61-AB12-A0D1A7190F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75A66E2-2895-4388-8515-8F1AE86775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Verfahren zur Merkmals-Extraktion</a:t>
            </a:r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C14F66D3-4937-44CB-B0C2-ED5F84E0A9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345562"/>
              </p:ext>
            </p:extLst>
          </p:nvPr>
        </p:nvGraphicFramePr>
        <p:xfrm>
          <a:off x="566578" y="1135135"/>
          <a:ext cx="9900000" cy="4998720"/>
        </p:xfrm>
        <a:graphic>
          <a:graphicData uri="http://schemas.openxmlformats.org/drawingml/2006/table">
            <a:tbl>
              <a:tblPr firstRow="1" firstCol="1" bandRow="1">
                <a:tableStyleId>{74C1A8A3-306A-4EB7-A6B1-4F7E0EB9C5D6}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4044035520"/>
                    </a:ext>
                  </a:extLst>
                </a:gridCol>
                <a:gridCol w="4320000">
                  <a:extLst>
                    <a:ext uri="{9D8B030D-6E8A-4147-A177-3AD203B41FA5}">
                      <a16:colId xmlns:a16="http://schemas.microsoft.com/office/drawing/2014/main" val="3289197583"/>
                    </a:ext>
                  </a:extLst>
                </a:gridCol>
                <a:gridCol w="4320000">
                  <a:extLst>
                    <a:ext uri="{9D8B030D-6E8A-4147-A177-3AD203B41FA5}">
                      <a16:colId xmlns:a16="http://schemas.microsoft.com/office/drawing/2014/main" val="1380868947"/>
                    </a:ext>
                  </a:extLst>
                </a:gridCol>
              </a:tblGrid>
              <a:tr h="1904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>
                          <a:effectLst/>
                        </a:rPr>
                        <a:t>Algorithmus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</a:rPr>
                        <a:t>Vorteile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>
                          <a:effectLst/>
                        </a:rPr>
                        <a:t>Nachteile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63209095"/>
                  </a:ext>
                </a:extLst>
              </a:tr>
              <a:tr h="13011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</a:rPr>
                        <a:t>PCA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</a:rPr>
                        <a:t>- variablenorientierte Methode</a:t>
                      </a:r>
                      <a:endParaRPr lang="en-GB" sz="14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</a:rPr>
                        <a:t>- Reduktion der Dimensionen</a:t>
                      </a:r>
                      <a:endParaRPr lang="en-GB" sz="14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</a:rPr>
                        <a:t>- Reduktion des Speicherplatzes</a:t>
                      </a:r>
                      <a:endParaRPr lang="en-GB" sz="14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</a:rPr>
                        <a:t>- Beschleunigung des Algorithmus, aufgrund weniger Dimensionen</a:t>
                      </a:r>
                      <a:endParaRPr lang="en-GB" sz="14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</a:rPr>
                        <a:t>- </a:t>
                      </a:r>
                      <a:r>
                        <a:rPr lang="de-DE" sz="1400" dirty="0" err="1">
                          <a:effectLst/>
                        </a:rPr>
                        <a:t>Multikollinearitätsproblem</a:t>
                      </a:r>
                      <a:r>
                        <a:rPr lang="de-DE" sz="1400" dirty="0">
                          <a:effectLst/>
                        </a:rPr>
                        <a:t> wird behandelt</a:t>
                      </a:r>
                      <a:endParaRPr lang="en-GB" sz="14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</a:rPr>
                        <a:t>Visualisierung von Daten mit hoher Dimensionalität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</a:rPr>
                        <a:t>- nur für Offline-Anwendungen gedacht</a:t>
                      </a:r>
                      <a:endParaRPr lang="en-GB" sz="14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</a:rPr>
                        <a:t>- anfällig bei Ausreißern und fehlenden Werten</a:t>
                      </a:r>
                      <a:endParaRPr lang="en-GB" sz="14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</a:rPr>
                        <a:t>- Verhinderung der Interpretation der ursprünglichen Merkmale, sowie deren Auswirkungen, da gebildete Eigenvektoren nicht aussagekräftig sind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20122455"/>
                  </a:ext>
                </a:extLst>
              </a:tr>
              <a:tr h="3887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</a:rPr>
                        <a:t>Korrelation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>
                          <a:effectLst/>
                        </a:rPr>
                        <a:t>- Kreuzkorrelation möglich, d.h. Zeitunabhängigkeit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>
                          <a:effectLst/>
                        </a:rPr>
                        <a:t>- Vorlage muss produziert werden</a:t>
                      </a:r>
                      <a:endParaRPr lang="en-GB" sz="140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>
                          <a:effectLst/>
                        </a:rPr>
                        <a:t>- Schwellenwert muss gefunden werden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975558966"/>
                  </a:ext>
                </a:extLst>
              </a:tr>
              <a:tr h="7060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>
                          <a:effectLst/>
                        </a:rPr>
                        <a:t>TM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>
                          <a:effectLst/>
                        </a:rPr>
                        <a:t>- auch online verfügbar</a:t>
                      </a:r>
                      <a:endParaRPr lang="en-GB" sz="140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>
                          <a:effectLst/>
                        </a:rPr>
                        <a:t>- TM = PCA, wenn in PCA alle Dimensionen mit einbezogen werden</a:t>
                      </a:r>
                      <a:endParaRPr lang="en-GB" sz="140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>
                          <a:effectLst/>
                        </a:rPr>
                        <a:t>- Einbeziehung von Gauß’schem Rauschen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>
                          <a:effectLst/>
                        </a:rPr>
                        <a:t>- Template muss erstellt werden</a:t>
                      </a:r>
                      <a:endParaRPr lang="en-GB" sz="140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>
                          <a:effectLst/>
                        </a:rPr>
                        <a:t>- mittels Kreuzkorrelation muss dann die Übereinstimmung bestimmt werden 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4043895"/>
                  </a:ext>
                </a:extLst>
              </a:tr>
              <a:tr h="5604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</a:rPr>
                        <a:t>DWT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</a:rPr>
                        <a:t>- Reduktion der Informationen auf diskrete Teilmenge, wobei trotzdem alle Informationen erhalten bleiben</a:t>
                      </a:r>
                      <a:endParaRPr lang="en-GB" sz="14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</a:rPr>
                        <a:t>Rücktransformation ist ohne Verluste möglich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</a:rPr>
                        <a:t> 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821337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486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0D39017-8051-4D82-B9E6-24DFCC6128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72766" y="1403211"/>
            <a:ext cx="5986393" cy="4807036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Probleme (hardware-nah):</a:t>
            </a:r>
          </a:p>
          <a:p>
            <a:r>
              <a:rPr lang="de-DE" dirty="0"/>
              <a:t>Performing in real-time</a:t>
            </a:r>
          </a:p>
          <a:p>
            <a:r>
              <a:rPr lang="de-DE" dirty="0" err="1"/>
              <a:t>Windowing</a:t>
            </a:r>
            <a:r>
              <a:rPr lang="de-DE" dirty="0"/>
              <a:t> </a:t>
            </a:r>
            <a:r>
              <a:rPr lang="de-DE" dirty="0" err="1"/>
              <a:t>requires</a:t>
            </a:r>
            <a:r>
              <a:rPr lang="de-DE" dirty="0"/>
              <a:t> high </a:t>
            </a:r>
            <a:r>
              <a:rPr lang="de-DE" dirty="0" err="1"/>
              <a:t>memory</a:t>
            </a:r>
            <a:r>
              <a:rPr lang="de-DE" dirty="0"/>
              <a:t> </a:t>
            </a:r>
            <a:r>
              <a:rPr lang="de-DE" dirty="0" err="1"/>
              <a:t>storage</a:t>
            </a:r>
            <a:endParaRPr lang="de-DE" dirty="0"/>
          </a:p>
          <a:p>
            <a:r>
              <a:rPr lang="de-DE" dirty="0" err="1"/>
              <a:t>Overlapping</a:t>
            </a:r>
            <a:r>
              <a:rPr lang="de-DE" dirty="0"/>
              <a:t> </a:t>
            </a:r>
            <a:r>
              <a:rPr lang="de-DE" dirty="0" err="1"/>
              <a:t>spikes</a:t>
            </a:r>
            <a:endParaRPr lang="de-DE" dirty="0"/>
          </a:p>
          <a:p>
            <a:r>
              <a:rPr lang="de-DE" dirty="0"/>
              <a:t>Determination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unknown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de-DE" dirty="0"/>
          </a:p>
          <a:p>
            <a:pPr lvl="1"/>
            <a:r>
              <a:rPr lang="de-DE" dirty="0"/>
              <a:t>Use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synthetic</a:t>
            </a:r>
            <a:r>
              <a:rPr lang="de-DE" dirty="0"/>
              <a:t> </a:t>
            </a:r>
            <a:r>
              <a:rPr lang="de-DE" dirty="0" err="1"/>
              <a:t>raw</a:t>
            </a:r>
            <a:r>
              <a:rPr lang="de-DE" dirty="0"/>
              <a:t> </a:t>
            </a:r>
            <a:r>
              <a:rPr lang="de-DE" dirty="0" err="1"/>
              <a:t>datas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marked</a:t>
            </a:r>
            <a:r>
              <a:rPr lang="de-DE" dirty="0"/>
              <a:t> </a:t>
            </a:r>
            <a:r>
              <a:rPr lang="de-DE" dirty="0" err="1"/>
              <a:t>spikes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qualify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algorithm</a:t>
            </a:r>
            <a:endParaRPr lang="de-DE" dirty="0"/>
          </a:p>
          <a:p>
            <a:r>
              <a:rPr lang="de-DE" dirty="0"/>
              <a:t>Database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label</a:t>
            </a:r>
            <a:r>
              <a:rPr lang="de-DE" dirty="0"/>
              <a:t> </a:t>
            </a:r>
            <a:r>
              <a:rPr lang="de-DE" dirty="0" err="1"/>
              <a:t>spikes</a:t>
            </a:r>
            <a:r>
              <a:rPr lang="de-DE" dirty="0"/>
              <a:t> </a:t>
            </a:r>
          </a:p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happens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electrode</a:t>
            </a:r>
            <a:r>
              <a:rPr lang="de-DE" dirty="0"/>
              <a:t>/ </a:t>
            </a:r>
            <a:r>
              <a:rPr lang="de-DE" dirty="0" err="1"/>
              <a:t>tissue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damaged</a:t>
            </a:r>
            <a:r>
              <a:rPr lang="de-DE" dirty="0"/>
              <a:t>?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Outlook: </a:t>
            </a:r>
            <a:r>
              <a:rPr lang="de-DE" dirty="0" err="1"/>
              <a:t>Determine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neuron</a:t>
            </a:r>
            <a:r>
              <a:rPr lang="de-DE" dirty="0"/>
              <a:t> </a:t>
            </a:r>
            <a:r>
              <a:rPr lang="de-DE" dirty="0" err="1"/>
              <a:t>propagation</a:t>
            </a:r>
            <a:r>
              <a:rPr lang="de-DE" dirty="0"/>
              <a:t> in a high-</a:t>
            </a:r>
            <a:r>
              <a:rPr lang="de-DE" dirty="0" err="1"/>
              <a:t>electrode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?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446578F-A280-498F-83E8-B150DDACA3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sz="1200" dirty="0"/>
              <a:t>[2] H. Rey et al., </a:t>
            </a:r>
            <a:r>
              <a:rPr lang="en-GB" sz="1200" dirty="0"/>
              <a:t>“Past, present and future of spike sorting techniques”, 2015.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C43D0B-C152-4D16-8FCE-3176347763E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pPr/>
              <a:t>01.08.2022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45CE6F0-B5E6-4C99-89FB-9BB68BC89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 dirty="0"/>
              <a:t>Folie </a:t>
            </a:r>
            <a:fld id="{CE4F77AF-5FC3-3742-9B04-C4967E118F6E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4DD2513-4EB6-4ED7-AD6F-6908CC3391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Einführung</a:t>
            </a:r>
          </a:p>
          <a:p>
            <a:r>
              <a:rPr lang="de-DE" dirty="0"/>
              <a:t>Spike </a:t>
            </a:r>
            <a:r>
              <a:rPr lang="de-DE" dirty="0" err="1"/>
              <a:t>Sorting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31A9B7A-DF79-4546-82E5-A4272CB17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41" y="1403211"/>
            <a:ext cx="5447580" cy="4320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331DB3A-D1DD-45BD-983E-7D0F86FF3396}"/>
              </a:ext>
            </a:extLst>
          </p:cNvPr>
          <p:cNvSpPr txBox="1"/>
          <p:nvPr/>
        </p:nvSpPr>
        <p:spPr>
          <a:xfrm>
            <a:off x="286821" y="5691622"/>
            <a:ext cx="1093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Source: [2] </a:t>
            </a:r>
          </a:p>
        </p:txBody>
      </p:sp>
    </p:spTree>
    <p:extLst>
      <p:ext uri="{BB962C8B-B14F-4D97-AF65-F5344CB8AC3E}">
        <p14:creationId xmlns:p14="http://schemas.microsoft.com/office/powerpoint/2010/main" val="3958537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3E7CD99C-A9C1-4126-85DB-580A851736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2847" y="1403211"/>
            <a:ext cx="5126394" cy="4807036"/>
          </a:xfrm>
        </p:spPr>
        <p:txBody>
          <a:bodyPr/>
          <a:lstStyle/>
          <a:p>
            <a:pPr marL="72000" indent="0">
              <a:buNone/>
            </a:pPr>
            <a:r>
              <a:rPr lang="de-DE" sz="1400" b="1" dirty="0"/>
              <a:t>Signal </a:t>
            </a:r>
            <a:r>
              <a:rPr lang="de-DE" sz="1400" b="1" dirty="0" err="1"/>
              <a:t>chain</a:t>
            </a:r>
            <a:endParaRPr lang="de-DE" sz="1400" b="1" dirty="0"/>
          </a:p>
          <a:p>
            <a:pPr marL="414900" indent="-342900">
              <a:buFont typeface="+mj-lt"/>
              <a:buAutoNum type="arabicParenR"/>
            </a:pPr>
            <a:r>
              <a:rPr lang="de-DE" sz="1400" dirty="0"/>
              <a:t>Performing a </a:t>
            </a:r>
            <a:r>
              <a:rPr lang="de-DE" sz="1400" dirty="0" err="1"/>
              <a:t>bandpass</a:t>
            </a:r>
            <a:r>
              <a:rPr lang="de-DE" sz="1400" dirty="0"/>
              <a:t> </a:t>
            </a:r>
            <a:r>
              <a:rPr lang="de-DE" sz="1400" dirty="0" err="1"/>
              <a:t>filter</a:t>
            </a:r>
            <a:r>
              <a:rPr lang="de-DE" sz="1400" dirty="0"/>
              <a:t> on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raw</a:t>
            </a:r>
            <a:r>
              <a:rPr lang="de-DE" sz="1400" dirty="0"/>
              <a:t> </a:t>
            </a:r>
            <a:r>
              <a:rPr lang="de-DE" sz="1400" dirty="0" err="1"/>
              <a:t>data</a:t>
            </a:r>
            <a:endParaRPr lang="de-DE" sz="1400" dirty="0"/>
          </a:p>
          <a:p>
            <a:pPr marL="414900" indent="-342900">
              <a:buFont typeface="+mj-lt"/>
              <a:buAutoNum type="arabicParenR"/>
            </a:pPr>
            <a:r>
              <a:rPr lang="de-DE" sz="1400" dirty="0"/>
              <a:t>Spike </a:t>
            </a:r>
            <a:r>
              <a:rPr lang="de-DE" sz="1400" dirty="0" err="1"/>
              <a:t>Detection</a:t>
            </a:r>
            <a:endParaRPr lang="de-DE" sz="1400" dirty="0"/>
          </a:p>
          <a:p>
            <a:pPr lvl="1"/>
            <a:r>
              <a:rPr lang="de-DE" sz="1400" dirty="0"/>
              <a:t>Threshold </a:t>
            </a:r>
            <a:r>
              <a:rPr lang="de-DE" sz="1400" dirty="0" err="1"/>
              <a:t>decision</a:t>
            </a:r>
            <a:r>
              <a:rPr lang="de-DE" sz="1400" dirty="0"/>
              <a:t> </a:t>
            </a:r>
          </a:p>
          <a:p>
            <a:pPr lvl="1"/>
            <a:r>
              <a:rPr lang="de-DE" sz="1400" dirty="0"/>
              <a:t>View on energie-</a:t>
            </a:r>
            <a:r>
              <a:rPr lang="de-DE" sz="1400" dirty="0" err="1"/>
              <a:t>changes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input</a:t>
            </a:r>
            <a:r>
              <a:rPr lang="de-DE" sz="1400" dirty="0"/>
              <a:t> </a:t>
            </a:r>
            <a:r>
              <a:rPr lang="de-DE" sz="1400" dirty="0" err="1"/>
              <a:t>signal</a:t>
            </a:r>
            <a:endParaRPr lang="de-DE" sz="1400" dirty="0"/>
          </a:p>
          <a:p>
            <a:pPr marL="414900" indent="-342900">
              <a:buFont typeface="+mj-lt"/>
              <a:buAutoNum type="arabicParenR"/>
            </a:pPr>
            <a:r>
              <a:rPr lang="de-DE" sz="1400" dirty="0"/>
              <a:t>Alignment</a:t>
            </a:r>
            <a:br>
              <a:rPr lang="de-DE" sz="1400" dirty="0"/>
            </a:br>
            <a:r>
              <a:rPr lang="de-DE" sz="1400" dirty="0">
                <a:sym typeface="Wingdings" panose="05000000000000000000" pitchFamily="2" charset="2"/>
              </a:rPr>
              <a:t> Superposition </a:t>
            </a:r>
            <a:r>
              <a:rPr lang="de-DE" sz="1400" dirty="0" err="1">
                <a:sym typeface="Wingdings" panose="05000000000000000000" pitchFamily="2" charset="2"/>
              </a:rPr>
              <a:t>of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window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aperture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from</a:t>
            </a:r>
            <a:r>
              <a:rPr lang="de-DE" sz="1400" dirty="0">
                <a:sym typeface="Wingdings" panose="05000000000000000000" pitchFamily="2" charset="2"/>
              </a:rPr>
              <a:t> all </a:t>
            </a:r>
            <a:r>
              <a:rPr lang="de-DE" sz="1400" dirty="0" err="1">
                <a:sym typeface="Wingdings" panose="05000000000000000000" pitchFamily="2" charset="2"/>
              </a:rPr>
              <a:t>detected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spikes</a:t>
            </a:r>
            <a:r>
              <a:rPr lang="de-DE" sz="1400" dirty="0">
                <a:sym typeface="Wingdings" panose="05000000000000000000" pitchFamily="2" charset="2"/>
              </a:rPr>
              <a:t> and </a:t>
            </a:r>
            <a:r>
              <a:rPr lang="de-DE" sz="1400" dirty="0" err="1">
                <a:sym typeface="Wingdings" panose="05000000000000000000" pitchFamily="2" charset="2"/>
              </a:rPr>
              <a:t>aligned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to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the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maxima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or</a:t>
            </a:r>
            <a:r>
              <a:rPr lang="de-DE" sz="1400" dirty="0">
                <a:sym typeface="Wingdings" panose="05000000000000000000" pitchFamily="2" charset="2"/>
              </a:rPr>
              <a:t> maximum </a:t>
            </a:r>
            <a:r>
              <a:rPr lang="de-DE" sz="1400" dirty="0" err="1">
                <a:sym typeface="Wingdings" panose="05000000000000000000" pitchFamily="2" charset="2"/>
              </a:rPr>
              <a:t>slope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br>
              <a:rPr lang="de-DE" sz="1400" dirty="0">
                <a:sym typeface="Wingdings" panose="05000000000000000000" pitchFamily="2" charset="2"/>
              </a:rPr>
            </a:br>
            <a:r>
              <a:rPr lang="de-DE" sz="1400" dirty="0">
                <a:sym typeface="Wingdings" panose="05000000000000000000" pitchFamily="2" charset="2"/>
              </a:rPr>
              <a:t> </a:t>
            </a:r>
            <a:r>
              <a:rPr lang="de-DE" sz="1400" dirty="0" err="1">
                <a:sym typeface="Wingdings" panose="05000000000000000000" pitchFamily="2" charset="2"/>
              </a:rPr>
              <a:t>Improves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the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quality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of</a:t>
            </a:r>
            <a:r>
              <a:rPr lang="de-DE" sz="1400" dirty="0">
                <a:sym typeface="Wingdings" panose="05000000000000000000" pitchFamily="2" charset="2"/>
              </a:rPr>
              <a:t> feature-</a:t>
            </a:r>
            <a:r>
              <a:rPr lang="de-DE" sz="1400" dirty="0" err="1">
                <a:sym typeface="Wingdings" panose="05000000000000000000" pitchFamily="2" charset="2"/>
              </a:rPr>
              <a:t>extraction</a:t>
            </a:r>
            <a:r>
              <a:rPr lang="de-DE" sz="1400" dirty="0">
                <a:sym typeface="Wingdings" panose="05000000000000000000" pitchFamily="2" charset="2"/>
              </a:rPr>
              <a:t> and </a:t>
            </a:r>
            <a:r>
              <a:rPr lang="de-DE" sz="1400" dirty="0" err="1">
                <a:sym typeface="Wingdings" panose="05000000000000000000" pitchFamily="2" charset="2"/>
              </a:rPr>
              <a:t>clustering</a:t>
            </a:r>
            <a:endParaRPr lang="de-DE" sz="1400" dirty="0">
              <a:sym typeface="Wingdings" panose="05000000000000000000" pitchFamily="2" charset="2"/>
            </a:endParaRPr>
          </a:p>
          <a:p>
            <a:pPr marL="414900" indent="-342900">
              <a:buFont typeface="+mj-lt"/>
              <a:buAutoNum type="arabicParenR"/>
            </a:pPr>
            <a:r>
              <a:rPr lang="de-DE" sz="1400" dirty="0"/>
              <a:t>Feature </a:t>
            </a:r>
            <a:r>
              <a:rPr lang="de-DE" sz="1400" dirty="0" err="1"/>
              <a:t>extraction</a:t>
            </a:r>
            <a:r>
              <a:rPr lang="de-DE" sz="1400" dirty="0"/>
              <a:t> </a:t>
            </a:r>
            <a:br>
              <a:rPr lang="de-DE" sz="1400" dirty="0"/>
            </a:br>
            <a:r>
              <a:rPr lang="de-DE" sz="1400" dirty="0">
                <a:sym typeface="Wingdings" panose="05000000000000000000" pitchFamily="2" charset="2"/>
              </a:rPr>
              <a:t> Spike </a:t>
            </a:r>
            <a:r>
              <a:rPr lang="de-DE" sz="1400" dirty="0" err="1">
                <a:sym typeface="Wingdings" panose="05000000000000000000" pitchFamily="2" charset="2"/>
              </a:rPr>
              <a:t>separation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with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extraction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of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indicators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</a:p>
          <a:p>
            <a:pPr marL="414900" indent="-342900">
              <a:buFont typeface="+mj-lt"/>
              <a:buAutoNum type="arabicParenR"/>
            </a:pPr>
            <a:r>
              <a:rPr lang="de-DE" sz="1400" dirty="0" err="1"/>
              <a:t>Dimensionally</a:t>
            </a:r>
            <a:r>
              <a:rPr lang="de-DE" sz="1400" dirty="0"/>
              <a:t> </a:t>
            </a:r>
            <a:r>
              <a:rPr lang="de-DE" sz="1400" dirty="0" err="1"/>
              <a:t>reduction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parameters</a:t>
            </a:r>
            <a:endParaRPr lang="de-DE" sz="1400" dirty="0"/>
          </a:p>
          <a:p>
            <a:pPr marL="414900" indent="-342900">
              <a:buFont typeface="+mj-lt"/>
              <a:buAutoNum type="arabicParenR"/>
            </a:pPr>
            <a:r>
              <a:rPr lang="de-DE" sz="1400" dirty="0"/>
              <a:t>Clustering</a:t>
            </a:r>
            <a:br>
              <a:rPr lang="de-DE" sz="1400" dirty="0"/>
            </a:br>
            <a:r>
              <a:rPr lang="de-DE" sz="1400" dirty="0">
                <a:sym typeface="Wingdings" panose="05000000000000000000" pitchFamily="2" charset="2"/>
              </a:rPr>
              <a:t> </a:t>
            </a:r>
            <a:r>
              <a:rPr lang="de-DE" sz="1400" dirty="0" err="1">
                <a:sym typeface="Wingdings" panose="05000000000000000000" pitchFamily="2" charset="2"/>
              </a:rPr>
              <a:t>each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spike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group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achieves</a:t>
            </a:r>
            <a:r>
              <a:rPr lang="de-DE" sz="1400" dirty="0">
                <a:sym typeface="Wingdings" panose="05000000000000000000" pitchFamily="2" charset="2"/>
              </a:rPr>
              <a:t> different </a:t>
            </a:r>
            <a:r>
              <a:rPr lang="de-DE" sz="1400" dirty="0"/>
              <a:t>IDs</a:t>
            </a:r>
          </a:p>
          <a:p>
            <a:pPr lvl="1"/>
            <a:endParaRPr lang="de-DE" sz="1400" dirty="0"/>
          </a:p>
          <a:p>
            <a:pPr lvl="1"/>
            <a:endParaRPr lang="de-DE" sz="1400" dirty="0"/>
          </a:p>
          <a:p>
            <a:pPr lvl="1"/>
            <a:endParaRPr lang="de-DE" sz="1400" dirty="0"/>
          </a:p>
          <a:p>
            <a:pPr marL="990900" lvl="2" indent="-342900">
              <a:buFont typeface="+mj-lt"/>
              <a:buAutoNum type="arabicParenBoth"/>
            </a:pPr>
            <a:endParaRPr lang="de-DE" sz="1400" dirty="0"/>
          </a:p>
          <a:p>
            <a:pPr marL="990900" lvl="2" indent="-342900">
              <a:buFont typeface="+mj-lt"/>
              <a:buAutoNum type="arabicParenBoth"/>
            </a:pPr>
            <a:endParaRPr lang="de-DE" sz="1400" dirty="0"/>
          </a:p>
          <a:p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92DCA74-0747-4F9F-8C6E-BBD6231398C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[1] </a:t>
            </a:r>
            <a:r>
              <a:rPr lang="en-GB" dirty="0"/>
              <a:t>S. Gibson et al., „Spike Sorting: The First Step in Decoding the Brain: </a:t>
            </a:r>
            <a:br>
              <a:rPr lang="en-GB" dirty="0"/>
            </a:br>
            <a:r>
              <a:rPr lang="en-GB" dirty="0"/>
              <a:t>The first step in decoding the brain“, 2012.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D8CBC0-26D8-495B-B561-6B6BCB0088D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pPr/>
              <a:t>01.08.2022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A4B56A3-8F2F-4737-BF28-6B613BADFD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Folie </a:t>
            </a:r>
            <a:fld id="{CE4F77AF-5FC3-3742-9B04-C4967E118F6E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7A017D6-2ADE-4407-B36D-705F6AF5A8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Einführung</a:t>
            </a:r>
            <a:br>
              <a:rPr lang="de-DE" dirty="0"/>
            </a:br>
            <a:r>
              <a:rPr lang="de-DE" dirty="0"/>
              <a:t>Spike </a:t>
            </a:r>
            <a:r>
              <a:rPr lang="de-DE" dirty="0" err="1"/>
              <a:t>Sorting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A455C90-3BAB-4D61-9846-63BE24A38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406" y="4982925"/>
            <a:ext cx="6921669" cy="124953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9170B86-E924-4662-A151-8BC92D7ABAC2}"/>
              </a:ext>
            </a:extLst>
          </p:cNvPr>
          <p:cNvSpPr txBox="1"/>
          <p:nvPr/>
        </p:nvSpPr>
        <p:spPr>
          <a:xfrm>
            <a:off x="7973214" y="5999399"/>
            <a:ext cx="1093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Source: [1]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platzhalter 19">
                <a:extLst>
                  <a:ext uri="{FF2B5EF4-FFF2-40B4-BE49-F238E27FC236}">
                    <a16:creationId xmlns:a16="http://schemas.microsoft.com/office/drawing/2014/main" id="{32739AC1-F704-4701-ADF0-EBB78A6268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1403211"/>
                <a:ext cx="5126394" cy="4807036"/>
              </a:xfrm>
              <a:prstGeom prst="rect">
                <a:avLst/>
              </a:prstGeom>
            </p:spPr>
            <p:txBody>
              <a:bodyPr lIns="0" tIns="36000"/>
              <a:lstStyle>
                <a:lvl1pPr marL="216000" indent="-216000" algn="l" defTabSz="914377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48000" indent="-36000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rgbClr val="004C93"/>
                    </a:solidFill>
                    <a:latin typeface="+mn-lt"/>
                    <a:ea typeface="+mn-ea"/>
                    <a:cs typeface="+mn-cs"/>
                  </a:defRPr>
                </a:lvl2pPr>
                <a:lvl3pPr marL="1008000" indent="-36000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rgbClr val="004C93"/>
                    </a:solidFill>
                    <a:latin typeface="+mn-lt"/>
                    <a:ea typeface="+mn-ea"/>
                    <a:cs typeface="+mn-cs"/>
                  </a:defRPr>
                </a:lvl3pPr>
                <a:lvl4pPr marL="1368000" indent="-36000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rgbClr val="004C93"/>
                    </a:solidFill>
                    <a:latin typeface="+mn-lt"/>
                    <a:ea typeface="+mn-ea"/>
                    <a:cs typeface="+mn-cs"/>
                  </a:defRPr>
                </a:lvl4pPr>
                <a:lvl5pPr marL="2057349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72000" indent="0">
                  <a:buFont typeface="Arial" panose="020B0604020202020204" pitchFamily="34" charset="0"/>
                  <a:buNone/>
                </a:pPr>
                <a:r>
                  <a:rPr lang="de-DE" sz="1400" b="1" dirty="0" err="1"/>
                  <a:t>Aim</a:t>
                </a:r>
                <a:r>
                  <a:rPr lang="de-DE" sz="1400" b="1" dirty="0"/>
                  <a:t>: </a:t>
                </a:r>
                <a:r>
                  <a:rPr lang="en-US" sz="1400" dirty="0"/>
                  <a:t>Isolate activities to achieve </a:t>
                </a:r>
                <a:br>
                  <a:rPr lang="en-US" sz="1400" dirty="0"/>
                </a:br>
                <a:r>
                  <a:rPr lang="en-US" sz="1400" dirty="0"/>
                  <a:t>Single-Unit-Activity (SUA)</a:t>
                </a:r>
              </a:p>
              <a:p>
                <a:pPr lvl="1"/>
                <a:endParaRPr lang="de-DE" dirty="0"/>
              </a:p>
              <a:p>
                <a:pPr marL="0" indent="0">
                  <a:buNone/>
                </a:pPr>
                <a:r>
                  <a:rPr lang="de-DE" sz="1400" dirty="0" err="1"/>
                  <a:t>Typical</a:t>
                </a:r>
                <a:r>
                  <a:rPr lang="de-DE" sz="1400" dirty="0"/>
                  <a:t> </a:t>
                </a:r>
                <a:r>
                  <a:rPr lang="de-DE" sz="1400" dirty="0" err="1"/>
                  <a:t>indicators</a:t>
                </a:r>
                <a:r>
                  <a:rPr lang="de-DE" sz="1400" dirty="0"/>
                  <a:t> </a:t>
                </a:r>
                <a:r>
                  <a:rPr lang="de-DE" sz="1400" dirty="0" err="1"/>
                  <a:t>of</a:t>
                </a:r>
                <a:r>
                  <a:rPr lang="de-DE" sz="1400" dirty="0"/>
                  <a:t> a </a:t>
                </a:r>
                <a:r>
                  <a:rPr lang="de-DE" sz="1400" dirty="0" err="1"/>
                  <a:t>spike</a:t>
                </a:r>
                <a:r>
                  <a:rPr lang="de-DE" sz="1400" dirty="0"/>
                  <a:t>:</a:t>
                </a:r>
              </a:p>
              <a:p>
                <a:pPr marL="198900" indent="-342900">
                  <a:buFont typeface="+mj-lt"/>
                  <a:buAutoNum type="arabicParenBoth"/>
                </a:pPr>
                <a:r>
                  <a:rPr lang="de-DE" sz="1400" dirty="0"/>
                  <a:t>Amplitude,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Û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b>
                    </m:sSub>
                  </m:oMath>
                </a14:m>
                <a:endParaRPr lang="de-DE" sz="1400" dirty="0"/>
              </a:p>
              <a:p>
                <a:pPr marL="198900" indent="-342900">
                  <a:buFont typeface="+mj-lt"/>
                  <a:buAutoNum type="arabicParenBoth"/>
                </a:pPr>
                <a:r>
                  <a:rPr lang="de-DE" sz="1400" dirty="0"/>
                  <a:t>Peak-</a:t>
                </a:r>
                <a:r>
                  <a:rPr lang="de-DE" sz="1400" dirty="0" err="1"/>
                  <a:t>to</a:t>
                </a:r>
                <a:r>
                  <a:rPr lang="de-DE" sz="1400" dirty="0"/>
                  <a:t>-peak </a:t>
                </a:r>
                <a:r>
                  <a:rPr lang="de-DE" sz="1400" dirty="0" err="1"/>
                  <a:t>value</a:t>
                </a:r>
                <a:endParaRPr lang="de-DE" sz="1400" dirty="0"/>
              </a:p>
              <a:p>
                <a:pPr marL="198900" indent="-342900">
                  <a:buFont typeface="+mj-lt"/>
                  <a:buAutoNum type="arabicParenBoth"/>
                </a:pPr>
                <a:r>
                  <a:rPr lang="de-DE" sz="1400" dirty="0"/>
                  <a:t>Ratio </a:t>
                </a:r>
                <a:r>
                  <a:rPr lang="de-DE" sz="1400" dirty="0" err="1"/>
                  <a:t>of</a:t>
                </a:r>
                <a:r>
                  <a:rPr lang="de-DE" sz="1400" dirty="0"/>
                  <a:t>  </a:t>
                </a:r>
                <a:r>
                  <a:rPr lang="de-DE" sz="1400" dirty="0" err="1"/>
                  <a:t>ampltitude</a:t>
                </a:r>
                <a:r>
                  <a:rPr lang="de-DE" sz="1400" dirty="0"/>
                  <a:t> </a:t>
                </a:r>
                <a:r>
                  <a:rPr lang="de-DE" sz="1400" dirty="0" err="1"/>
                  <a:t>to</a:t>
                </a:r>
                <a:r>
                  <a:rPr lang="de-DE" sz="1400" dirty="0"/>
                  <a:t> </a:t>
                </a:r>
                <a:r>
                  <a:rPr lang="de-DE" sz="1400" dirty="0" err="1"/>
                  <a:t>peak</a:t>
                </a:r>
                <a:r>
                  <a:rPr lang="de-DE" sz="1400" dirty="0"/>
                  <a:t>-</a:t>
                </a:r>
                <a:r>
                  <a:rPr lang="de-DE" sz="1400" dirty="0" err="1"/>
                  <a:t>to</a:t>
                </a:r>
                <a:r>
                  <a:rPr lang="de-DE" sz="1400" dirty="0"/>
                  <a:t>-peak </a:t>
                </a:r>
                <a:r>
                  <a:rPr lang="de-DE" sz="1400" dirty="0" err="1"/>
                  <a:t>value</a:t>
                </a:r>
                <a:r>
                  <a:rPr lang="de-DE" sz="1400" dirty="0"/>
                  <a:t>,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de-DE" sz="1400" dirty="0"/>
              </a:p>
              <a:p>
                <a:pPr marL="198900" indent="-342900">
                  <a:buFont typeface="+mj-lt"/>
                  <a:buAutoNum type="arabicParenBoth"/>
                </a:pPr>
                <a:r>
                  <a:rPr lang="de-DE" sz="1400" dirty="0"/>
                  <a:t>Time </a:t>
                </a:r>
                <a:r>
                  <a:rPr lang="de-DE" sz="1400" dirty="0" err="1"/>
                  <a:t>constant</a:t>
                </a:r>
                <a:endParaRPr lang="de-DE" sz="1400" dirty="0"/>
              </a:p>
              <a:p>
                <a:pPr marL="198900" indent="-342900">
                  <a:buFont typeface="+mj-lt"/>
                  <a:buAutoNum type="arabicParenBoth"/>
                </a:pPr>
                <a:r>
                  <a:rPr lang="de-DE" sz="1400" dirty="0"/>
                  <a:t>Surface integral </a:t>
                </a:r>
                <a:r>
                  <a:rPr lang="de-DE" sz="1400" dirty="0" err="1"/>
                  <a:t>of</a:t>
                </a:r>
                <a:r>
                  <a:rPr lang="de-DE" sz="1400" dirty="0"/>
                  <a:t> </a:t>
                </a:r>
                <a:r>
                  <a:rPr lang="de-DE" sz="1400" dirty="0" err="1"/>
                  <a:t>the</a:t>
                </a:r>
                <a:r>
                  <a:rPr lang="de-DE" sz="1400" dirty="0"/>
                  <a:t> </a:t>
                </a:r>
                <a:r>
                  <a:rPr lang="de-DE" sz="1400" dirty="0" err="1"/>
                  <a:t>spikes</a:t>
                </a:r>
                <a:endParaRPr lang="de-DE" sz="1400" dirty="0"/>
              </a:p>
              <a:p>
                <a:pPr lvl="1"/>
                <a:endParaRPr lang="de-DE" sz="1400" dirty="0"/>
              </a:p>
              <a:p>
                <a:pPr marL="990900" lvl="2" indent="-342900">
                  <a:buFont typeface="+mj-lt"/>
                  <a:buAutoNum type="arabicParenBoth"/>
                </a:pPr>
                <a:endParaRPr lang="de-DE" sz="1400" dirty="0"/>
              </a:p>
              <a:p>
                <a:pPr marL="990900" lvl="2" indent="-342900">
                  <a:buFont typeface="+mj-lt"/>
                  <a:buAutoNum type="arabicParenBoth"/>
                </a:pPr>
                <a:endParaRPr lang="de-DE" sz="140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1" name="Textplatzhalter 19">
                <a:extLst>
                  <a:ext uri="{FF2B5EF4-FFF2-40B4-BE49-F238E27FC236}">
                    <a16:creationId xmlns:a16="http://schemas.microsoft.com/office/drawing/2014/main" id="{32739AC1-F704-4701-ADF0-EBB78A626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403211"/>
                <a:ext cx="5126394" cy="4807036"/>
              </a:xfrm>
              <a:prstGeom prst="rect">
                <a:avLst/>
              </a:prstGeom>
              <a:blipFill>
                <a:blip r:embed="rId3"/>
                <a:stretch>
                  <a:fillRect l="-2140" t="-38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6676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0D39017-8051-4D82-B9E6-24DFCC6128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72766" y="1403211"/>
            <a:ext cx="5986393" cy="4807036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Ziele</a:t>
            </a:r>
            <a:r>
              <a:rPr lang="en-US" b="1" dirty="0"/>
              <a:t>:</a:t>
            </a:r>
          </a:p>
          <a:p>
            <a:r>
              <a:rPr lang="en-US" dirty="0"/>
              <a:t>Online Version des Spike-Sorters auf FPGA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Ausblick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: Transfer in ASIC)</a:t>
            </a:r>
          </a:p>
          <a:p>
            <a:r>
              <a:rPr lang="en-US" dirty="0" err="1"/>
              <a:t>Echtzeitfähige</a:t>
            </a:r>
            <a:r>
              <a:rPr lang="en-US" dirty="0"/>
              <a:t> und low-memory </a:t>
            </a:r>
            <a:r>
              <a:rPr lang="en-US" dirty="0" err="1"/>
              <a:t>Auswertung</a:t>
            </a:r>
            <a:r>
              <a:rPr lang="en-US" dirty="0"/>
              <a:t> </a:t>
            </a:r>
          </a:p>
          <a:p>
            <a:r>
              <a:rPr lang="en-US" dirty="0" err="1"/>
              <a:t>Energieeffiziente</a:t>
            </a:r>
            <a:r>
              <a:rPr lang="en-US" dirty="0"/>
              <a:t> Pipeline</a:t>
            </a:r>
          </a:p>
          <a:p>
            <a:r>
              <a:rPr lang="en-US" dirty="0" err="1"/>
              <a:t>Optimiertes</a:t>
            </a:r>
            <a:r>
              <a:rPr lang="en-US" dirty="0"/>
              <a:t> Front-End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Artefakt-Unterdrückung</a:t>
            </a:r>
            <a:r>
              <a:rPr lang="en-US" dirty="0"/>
              <a:t> und </a:t>
            </a:r>
            <a:r>
              <a:rPr lang="en-US" dirty="0" err="1"/>
              <a:t>reduzierter</a:t>
            </a:r>
            <a:r>
              <a:rPr lang="en-US" dirty="0"/>
              <a:t> </a:t>
            </a:r>
            <a:r>
              <a:rPr lang="en-US" dirty="0" err="1"/>
              <a:t>Datenrate</a:t>
            </a:r>
            <a:endParaRPr lang="en-US" dirty="0"/>
          </a:p>
          <a:p>
            <a:r>
              <a:rPr lang="en-US" dirty="0" err="1"/>
              <a:t>Heutige</a:t>
            </a:r>
            <a:r>
              <a:rPr lang="en-US" dirty="0"/>
              <a:t> </a:t>
            </a:r>
            <a:r>
              <a:rPr lang="en-US" dirty="0" err="1"/>
              <a:t>Implementierungen</a:t>
            </a:r>
            <a:r>
              <a:rPr lang="en-US" dirty="0"/>
              <a:t> für Spike Sorting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tauglich</a:t>
            </a:r>
            <a:r>
              <a:rPr lang="en-US" dirty="0"/>
              <a:t> für </a:t>
            </a:r>
            <a:r>
              <a:rPr lang="en-US" dirty="0" err="1"/>
              <a:t>simultane</a:t>
            </a:r>
            <a:r>
              <a:rPr lang="en-US" dirty="0"/>
              <a:t> </a:t>
            </a:r>
            <a:r>
              <a:rPr lang="en-US" dirty="0" err="1"/>
              <a:t>Verarbeitung</a:t>
            </a:r>
            <a:r>
              <a:rPr lang="en-US" dirty="0"/>
              <a:t> von </a:t>
            </a:r>
            <a:r>
              <a:rPr lang="en-US" dirty="0" err="1"/>
              <a:t>hunderten</a:t>
            </a:r>
            <a:r>
              <a:rPr lang="en-US" dirty="0"/>
              <a:t> </a:t>
            </a:r>
            <a:r>
              <a:rPr lang="en-US" dirty="0" err="1"/>
              <a:t>Kanälen</a:t>
            </a:r>
            <a:r>
              <a:rPr lang="en-US" dirty="0"/>
              <a:t> in </a:t>
            </a:r>
            <a:r>
              <a:rPr lang="en-US" dirty="0" err="1"/>
              <a:t>Echtzeit</a:t>
            </a:r>
            <a:r>
              <a:rPr lang="en-US" dirty="0"/>
              <a:t> </a:t>
            </a:r>
            <a:r>
              <a:rPr lang="en-US" dirty="0" err="1"/>
              <a:t>bzw</a:t>
            </a:r>
            <a:r>
              <a:rPr lang="en-US" dirty="0"/>
              <a:t>.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Server-</a:t>
            </a:r>
            <a:r>
              <a:rPr lang="en-US" dirty="0" err="1"/>
              <a:t>Ressourcen</a:t>
            </a:r>
            <a:endParaRPr lang="en-US" dirty="0"/>
          </a:p>
          <a:p>
            <a:r>
              <a:rPr lang="en-US" dirty="0" err="1"/>
              <a:t>Echtzeitfähige</a:t>
            </a:r>
            <a:r>
              <a:rPr lang="en-US" dirty="0"/>
              <a:t> und </a:t>
            </a:r>
            <a:r>
              <a:rPr lang="en-US" dirty="0" err="1"/>
              <a:t>präzise</a:t>
            </a:r>
            <a:r>
              <a:rPr lang="en-US" dirty="0"/>
              <a:t> </a:t>
            </a:r>
            <a:r>
              <a:rPr lang="en-US" dirty="0" err="1"/>
              <a:t>Detektion</a:t>
            </a:r>
            <a:r>
              <a:rPr lang="en-US" dirty="0"/>
              <a:t> der Brain-States für die </a:t>
            </a:r>
            <a:r>
              <a:rPr lang="en-US" dirty="0" err="1"/>
              <a:t>Kodierung</a:t>
            </a:r>
            <a:endParaRPr lang="en-US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446578F-A280-498F-83E8-B150DDACA3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sz="1200" dirty="0"/>
              <a:t>[2] H. Rey et al., </a:t>
            </a:r>
            <a:r>
              <a:rPr lang="en-GB" sz="1200" dirty="0"/>
              <a:t>“Past, present and future of spike sorting techniques”, 2015.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C43D0B-C152-4D16-8FCE-3176347763E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pPr/>
              <a:t>01.08.2022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45CE6F0-B5E6-4C99-89FB-9BB68BC89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 dirty="0"/>
              <a:t>Folie </a:t>
            </a:r>
            <a:fld id="{CE4F77AF-5FC3-3742-9B04-C4967E118F6E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4DD2513-4EB6-4ED7-AD6F-6908CC3391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Einführung</a:t>
            </a:r>
          </a:p>
          <a:p>
            <a:r>
              <a:rPr lang="de-DE" dirty="0"/>
              <a:t>Spike </a:t>
            </a:r>
            <a:r>
              <a:rPr lang="de-DE" dirty="0" err="1"/>
              <a:t>Sorting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31A9B7A-DF79-4546-82E5-A4272CB17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41" y="1403211"/>
            <a:ext cx="5447580" cy="4320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331DB3A-D1DD-45BD-983E-7D0F86FF3396}"/>
              </a:ext>
            </a:extLst>
          </p:cNvPr>
          <p:cNvSpPr txBox="1"/>
          <p:nvPr/>
        </p:nvSpPr>
        <p:spPr>
          <a:xfrm>
            <a:off x="286821" y="5691622"/>
            <a:ext cx="1093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Source: [2] </a:t>
            </a:r>
          </a:p>
        </p:txBody>
      </p:sp>
    </p:spTree>
    <p:extLst>
      <p:ext uri="{BB962C8B-B14F-4D97-AF65-F5344CB8AC3E}">
        <p14:creationId xmlns:p14="http://schemas.microsoft.com/office/powerpoint/2010/main" val="1668333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D95A372-FAE0-415E-AF1E-9827EE8D4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991" y="1185688"/>
            <a:ext cx="9360987" cy="3240000"/>
          </a:xfrm>
          <a:prstGeom prst="rect">
            <a:avLst/>
          </a:prstGeo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92DCA74-0747-4F9F-8C6E-BBD6231398C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sz="1200" dirty="0"/>
              <a:t>[1] </a:t>
            </a:r>
            <a:r>
              <a:rPr lang="en-GB" sz="1200" dirty="0"/>
              <a:t>S. Gibson et al., „Spike Sorting: The First Step in Decoding the Brain: </a:t>
            </a:r>
            <a:br>
              <a:rPr lang="en-GB" sz="1200" dirty="0"/>
            </a:br>
            <a:r>
              <a:rPr lang="en-GB" sz="1200" dirty="0"/>
              <a:t>The first step in decoding the brain“, 2012.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D8CBC0-26D8-495B-B561-6B6BCB0088D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pPr/>
              <a:t>01.08.2022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A4B56A3-8F2F-4737-BF28-6B613BADFD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Folie </a:t>
            </a:r>
            <a:fld id="{CE4F77AF-5FC3-3742-9B04-C4967E118F6E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7A017D6-2ADE-4407-B36D-705F6AF5A8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Aufbau eines End-</a:t>
            </a:r>
            <a:r>
              <a:rPr lang="de-DE" dirty="0" err="1"/>
              <a:t>to</a:t>
            </a:r>
            <a:r>
              <a:rPr lang="de-DE" dirty="0"/>
              <a:t>-end BCI-Systems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A455C90-3BAB-4D61-9846-63BE24A38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068" y="4787155"/>
            <a:ext cx="6921669" cy="124953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9170B86-E924-4662-A151-8BC92D7ABAC2}"/>
              </a:ext>
            </a:extLst>
          </p:cNvPr>
          <p:cNvSpPr txBox="1"/>
          <p:nvPr/>
        </p:nvSpPr>
        <p:spPr>
          <a:xfrm>
            <a:off x="7973214" y="5999399"/>
            <a:ext cx="1093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Source: [1] </a:t>
            </a:r>
          </a:p>
        </p:txBody>
      </p:sp>
    </p:spTree>
    <p:extLst>
      <p:ext uri="{BB962C8B-B14F-4D97-AF65-F5344CB8AC3E}">
        <p14:creationId xmlns:p14="http://schemas.microsoft.com/office/powerpoint/2010/main" val="3513299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ECCF43-9EEE-4560-9E9A-BA37C7B30E7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01.08.2022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00A28E2-3473-4D6D-8990-5592C3DE69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38E47D8-7EFD-452D-BDF0-C57F9FB909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Aufbau eines End-</a:t>
            </a:r>
            <a:r>
              <a:rPr lang="de-DE" dirty="0" err="1"/>
              <a:t>to</a:t>
            </a:r>
            <a:r>
              <a:rPr lang="de-DE" dirty="0"/>
              <a:t>-end BCI-Systems</a:t>
            </a:r>
          </a:p>
          <a:p>
            <a:r>
              <a:rPr lang="de-DE" dirty="0"/>
              <a:t>Arbeitspakete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8F82A9C2-3D8D-4575-AF42-5D901CAF9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096" y="1110955"/>
            <a:ext cx="2525807" cy="18000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93D395A0-00A6-47C1-A52A-163F0B72E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570" y="1110955"/>
            <a:ext cx="1357167" cy="1800000"/>
          </a:xfrm>
          <a:prstGeom prst="rect">
            <a:avLst/>
          </a:prstGeom>
        </p:spPr>
      </p:pic>
      <p:pic>
        <p:nvPicPr>
          <p:cNvPr id="22" name="Grafik 21" descr="Ein Bild, das drinnen, Computer, Elektronik enthält.&#10;&#10;Automatisch generierte Beschreibung">
            <a:extLst>
              <a:ext uri="{FF2B5EF4-FFF2-40B4-BE49-F238E27FC236}">
                <a16:creationId xmlns:a16="http://schemas.microsoft.com/office/drawing/2014/main" id="{75901D48-EDB6-430B-8B01-80F957E93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2601" y="1110955"/>
            <a:ext cx="2400000" cy="1800000"/>
          </a:xfrm>
          <a:prstGeom prst="rect">
            <a:avLst/>
          </a:prstGeom>
        </p:spPr>
      </p:pic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635BA096-A4A3-4DDE-B20B-659CA23CB5FE}"/>
              </a:ext>
            </a:extLst>
          </p:cNvPr>
          <p:cNvSpPr/>
          <p:nvPr/>
        </p:nvSpPr>
        <p:spPr>
          <a:xfrm>
            <a:off x="1973152" y="3135395"/>
            <a:ext cx="2160000" cy="12600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Low-Power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Analog-Frontend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mit reduzierter Datenrate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9CFDF3B9-C54C-4A83-9C6C-738642764240}"/>
              </a:ext>
            </a:extLst>
          </p:cNvPr>
          <p:cNvSpPr/>
          <p:nvPr/>
        </p:nvSpPr>
        <p:spPr>
          <a:xfrm>
            <a:off x="4992876" y="3135395"/>
            <a:ext cx="2160000" cy="126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KI-basiertes Online Spike-</a:t>
            </a:r>
            <a:r>
              <a:rPr lang="de-DE" dirty="0" err="1">
                <a:solidFill>
                  <a:schemeClr val="tx1"/>
                </a:solidFill>
              </a:rPr>
              <a:t>Sorting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4E4A55F1-3517-4748-A1CD-7EFD446896FB}"/>
              </a:ext>
            </a:extLst>
          </p:cNvPr>
          <p:cNvSpPr/>
          <p:nvPr/>
        </p:nvSpPr>
        <p:spPr>
          <a:xfrm>
            <a:off x="8012601" y="3135395"/>
            <a:ext cx="2160000" cy="126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Neuronaler Decoder</a:t>
            </a: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6304DC9D-A2EC-41CA-BE8D-A047ABF99C9E}"/>
              </a:ext>
            </a:extLst>
          </p:cNvPr>
          <p:cNvSpPr/>
          <p:nvPr/>
        </p:nvSpPr>
        <p:spPr>
          <a:xfrm>
            <a:off x="1973153" y="5283133"/>
            <a:ext cx="8199448" cy="70133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Neuronaler Datensimulator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4FC561F8-32F8-4A1A-BF55-66E5F5C2ECC1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4133152" y="3765395"/>
            <a:ext cx="8597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C5985D8-44E7-4310-A0D8-4F648B29C8FE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7152876" y="3765395"/>
            <a:ext cx="859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7987228-5047-4CB4-9A42-B8E6E3CFE23C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3053152" y="4395395"/>
            <a:ext cx="0" cy="8877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AB6A0919-E9B8-4D20-978F-E8290269EE90}"/>
              </a:ext>
            </a:extLst>
          </p:cNvPr>
          <p:cNvCxnSpPr>
            <a:cxnSpLocks/>
            <a:stCxn id="26" idx="0"/>
            <a:endCxn id="24" idx="2"/>
          </p:cNvCxnSpPr>
          <p:nvPr/>
        </p:nvCxnSpPr>
        <p:spPr>
          <a:xfrm flipH="1" flipV="1">
            <a:off x="6072876" y="4395395"/>
            <a:ext cx="1" cy="8877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DF0C18C4-61F5-4EBC-9E9F-7F9F9C939787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9092600" y="4395395"/>
            <a:ext cx="1" cy="8877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332973"/>
      </p:ext>
    </p:extLst>
  </p:cSld>
  <p:clrMapOvr>
    <a:masterClrMapping/>
  </p:clrMapOvr>
</p:sld>
</file>

<file path=ppt/theme/theme1.xml><?xml version="1.0" encoding="utf-8"?>
<a:theme xmlns:a="http://schemas.openxmlformats.org/drawingml/2006/main" name="Deckfolien">
  <a:themeElements>
    <a:clrScheme name="UNIVERSITÄT DUISBURG ESSEN">
      <a:dk1>
        <a:srgbClr val="000000"/>
      </a:dk1>
      <a:lt1>
        <a:srgbClr val="FFFFFF"/>
      </a:lt1>
      <a:dk2>
        <a:srgbClr val="004C93"/>
      </a:dk2>
      <a:lt2>
        <a:srgbClr val="EFE4BF"/>
      </a:lt2>
      <a:accent1>
        <a:srgbClr val="EC7206"/>
      </a:accent1>
      <a:accent2>
        <a:srgbClr val="61A27C"/>
      </a:accent2>
      <a:accent3>
        <a:srgbClr val="B8103B"/>
      </a:accent3>
      <a:accent4>
        <a:srgbClr val="FECA00"/>
      </a:accent4>
      <a:accent5>
        <a:srgbClr val="A1B0D2"/>
      </a:accent5>
      <a:accent6>
        <a:srgbClr val="C1CADF"/>
      </a:accent6>
      <a:hlink>
        <a:srgbClr val="FFFFFF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DE-20-0003 PPT ÜBERARBEITUNG RZ" id="{A3077141-3387-AE4A-B558-E37B166E368A}" vid="{001D1036-8C35-4B4A-BF8F-3409DA0C2135}"/>
    </a:ext>
  </a:extLst>
</a:theme>
</file>

<file path=ppt/theme/theme2.xml><?xml version="1.0" encoding="utf-8"?>
<a:theme xmlns:a="http://schemas.openxmlformats.org/drawingml/2006/main" name="1_Deckfolien">
  <a:themeElements>
    <a:clrScheme name="UNIVERSITÄT DUISBURG ESSEN">
      <a:dk1>
        <a:srgbClr val="000000"/>
      </a:dk1>
      <a:lt1>
        <a:srgbClr val="FFFFFF"/>
      </a:lt1>
      <a:dk2>
        <a:srgbClr val="004C93"/>
      </a:dk2>
      <a:lt2>
        <a:srgbClr val="EFE4BF"/>
      </a:lt2>
      <a:accent1>
        <a:srgbClr val="EC7206"/>
      </a:accent1>
      <a:accent2>
        <a:srgbClr val="61A27C"/>
      </a:accent2>
      <a:accent3>
        <a:srgbClr val="B8103B"/>
      </a:accent3>
      <a:accent4>
        <a:srgbClr val="FECA00"/>
      </a:accent4>
      <a:accent5>
        <a:srgbClr val="A1B0D2"/>
      </a:accent5>
      <a:accent6>
        <a:srgbClr val="C1CADF"/>
      </a:accent6>
      <a:hlink>
        <a:srgbClr val="FFFFFF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DE-20-0003 PPT ÜBERARBEITUNG RZ" id="{A3077141-3387-AE4A-B558-E37B166E368A}" vid="{001D1036-8C35-4B4A-BF8F-3409DA0C2135}"/>
    </a:ext>
  </a:extLst>
</a:theme>
</file>

<file path=ppt/theme/theme3.xml><?xml version="1.0" encoding="utf-8"?>
<a:theme xmlns:a="http://schemas.openxmlformats.org/drawingml/2006/main" name="Inhalt">
  <a:themeElements>
    <a:clrScheme name="UNIVERSITÄT DUISBURG ESSEN">
      <a:dk1>
        <a:srgbClr val="000000"/>
      </a:dk1>
      <a:lt1>
        <a:srgbClr val="FFFFFF"/>
      </a:lt1>
      <a:dk2>
        <a:srgbClr val="004C93"/>
      </a:dk2>
      <a:lt2>
        <a:srgbClr val="EFE4BF"/>
      </a:lt2>
      <a:accent1>
        <a:srgbClr val="EC7206"/>
      </a:accent1>
      <a:accent2>
        <a:srgbClr val="61A27C"/>
      </a:accent2>
      <a:accent3>
        <a:srgbClr val="B8103B"/>
      </a:accent3>
      <a:accent4>
        <a:srgbClr val="FECA00"/>
      </a:accent4>
      <a:accent5>
        <a:srgbClr val="A1B0D2"/>
      </a:accent5>
      <a:accent6>
        <a:srgbClr val="C1CADF"/>
      </a:accent6>
      <a:hlink>
        <a:srgbClr val="FFFFFF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DE-20-0003 PPT ÜBERARBEITUNG RZ" id="{A3077141-3387-AE4A-B558-E37B166E368A}" vid="{92C61122-91CB-9C49-B978-D45E0BE0A61C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2603</Words>
  <Application>Microsoft Office PowerPoint</Application>
  <PresentationFormat>Breitbild</PresentationFormat>
  <Paragraphs>579</Paragraphs>
  <Slides>45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45</vt:i4>
      </vt:variant>
    </vt:vector>
  </HeadingPairs>
  <TitlesOfParts>
    <vt:vector size="52" baseType="lpstr">
      <vt:lpstr>Arial</vt:lpstr>
      <vt:lpstr>Calibri</vt:lpstr>
      <vt:lpstr>Cambria Math</vt:lpstr>
      <vt:lpstr>Wingdings</vt:lpstr>
      <vt:lpstr>Deckfolien</vt:lpstr>
      <vt:lpstr>1_Deckfolien</vt:lpstr>
      <vt:lpstr>Inhalt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 User</dc:creator>
  <cp:lastModifiedBy>Andreas Erbslöh</cp:lastModifiedBy>
  <cp:revision>554</cp:revision>
  <dcterms:created xsi:type="dcterms:W3CDTF">2020-12-09T14:30:18Z</dcterms:created>
  <dcterms:modified xsi:type="dcterms:W3CDTF">2022-08-01T08:22:29Z</dcterms:modified>
</cp:coreProperties>
</file>